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8" r:id="rId2"/>
    <p:sldId id="283" r:id="rId3"/>
    <p:sldId id="259" r:id="rId4"/>
    <p:sldId id="307" r:id="rId5"/>
    <p:sldId id="260" r:id="rId6"/>
    <p:sldId id="306" r:id="rId7"/>
    <p:sldId id="284" r:id="rId8"/>
    <p:sldId id="285" r:id="rId9"/>
    <p:sldId id="296" r:id="rId10"/>
    <p:sldId id="286" r:id="rId11"/>
    <p:sldId id="272" r:id="rId12"/>
    <p:sldId id="273" r:id="rId13"/>
    <p:sldId id="274" r:id="rId14"/>
    <p:sldId id="278" r:id="rId15"/>
    <p:sldId id="275" r:id="rId16"/>
    <p:sldId id="276" r:id="rId17"/>
    <p:sldId id="277" r:id="rId18"/>
    <p:sldId id="280" r:id="rId19"/>
    <p:sldId id="301" r:id="rId20"/>
    <p:sldId id="295" r:id="rId21"/>
    <p:sldId id="299" r:id="rId22"/>
    <p:sldId id="302" r:id="rId23"/>
    <p:sldId id="303" r:id="rId24"/>
    <p:sldId id="298" r:id="rId25"/>
    <p:sldId id="282" r:id="rId26"/>
    <p:sldId id="297" r:id="rId27"/>
    <p:sldId id="289" r:id="rId28"/>
    <p:sldId id="290" r:id="rId29"/>
    <p:sldId id="291" r:id="rId30"/>
    <p:sldId id="292" r:id="rId31"/>
    <p:sldId id="293" r:id="rId32"/>
    <p:sldId id="294" r:id="rId33"/>
    <p:sldId id="304" r:id="rId34"/>
    <p:sldId id="305"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256" r:id="rId50"/>
    <p:sldId id="257" r:id="rId51"/>
    <p:sldId id="322" r:id="rId52"/>
    <p:sldId id="323" r:id="rId53"/>
    <p:sldId id="324" r:id="rId54"/>
    <p:sldId id="261" r:id="rId55"/>
    <p:sldId id="262" r:id="rId56"/>
    <p:sldId id="263" r:id="rId57"/>
    <p:sldId id="264" r:id="rId58"/>
    <p:sldId id="265"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32582E-2BFB-4147-96E4-50292ED01F75}" v="603" dt="2024-11-10T04:26:27.6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51" autoAdjust="0"/>
    <p:restoredTop sz="86636" autoAdjust="0"/>
  </p:normalViewPr>
  <p:slideViewPr>
    <p:cSldViewPr snapToGrid="0">
      <p:cViewPr>
        <p:scale>
          <a:sx n="70" d="100"/>
          <a:sy n="70" d="100"/>
        </p:scale>
        <p:origin x="800"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3:38:50.769"/>
    </inkml:context>
    <inkml:brush xml:id="br0">
      <inkml:brushProperty name="width" value="0.035" units="cm"/>
      <inkml:brushProperty name="height" value="0.035" units="cm"/>
      <inkml:brushProperty name="color" value="#E71224"/>
    </inkml:brush>
  </inkml:definitions>
  <inkml:trace contextRef="#ctx0" brushRef="#br0">0 2300 24575,'0'-8'0,"0"0"0,0 0 0,4 0 0,0 0 0,8-18 0,-7 14 0,6-10 0,-3 8 0,-3 7 0,9-11 0,-1-2 0,0 6 0,6-8 0,-10 13 0,-1-3 0,-5 4 0,1 4 0,-3-3 0,2 2 0,1 1 0,-3-3 0,6 2 0,-6-3 0,9-3 0,-8 2 0,12-6 0,-8 10 0,5-17 0,-3 19 0,0-19 0,0 21 0,4-21 0,-4 19 0,15-29 0,-13 27 0,20-30 0,-20 27 0,20-25 0,-23 22 0,25-18 0,-28 18 0,28-18 0,-25 22 0,19-21 0,-16 24 0,23-28 0,-21 28 0,42-39 0,-42 33 0,45-33 0,-48 31 0,31-21 0,-29 23 0,8-9 0,-11 15 0,0-4 0,0 8 0,0-8 0,-4 4 0,3 0 0,8-7 0,-4 9 0,32-26 0,-28 22-6784,46-36 6784,-46 36-520,50-33 520,-50 35 0,32-28 0,-36 28 0,29-21 0,-31 19 0,27-9 0,-30 7 0,20-3 0,-15 5 0,29-15 0,-27 17 0,38-20 0,-38 21 6526,23-15-6526,-26 16 778,5-8-778,-7 9 0,11-10 0,-9 9 0,23-12 0,-21 12 0,38-19 0,-34 18 0,41-26 0,-43 26 0,19-15 0,-25 17 0,4-3 0,-4 4 0,-4-3 0,4 2 0,3-6 0,-1 6 0,19-6 0,-17 6 0,10-6 0,-14 6 0,3-3 0,-2 4 0,6-3 0,-6 2 0,14-6 0,-13 6 0,27-6 0,-25 6 0,35-6 0,-34 6 0,27-10 0,-29 10 0,15-10 0,-16 10 0,15-3 0,-14 4 0,22 0 0,-22 0 0,29 0 0,-31-3 0,30 2 0,-31-3 0,22 4 0,-21 0 0,3-3 0,-5 2 0,-3-3 0,8 4 0,-3 0 0,2 0 0,12-3 0,-12 2 0,33-3 0,-31 4 0,34-3 0,-34 2 0,19-3 0,-22 4 0,12-3 0,-12 2 0,12-3 0,-12 4 0,12 0 0,-12 0 0,5 0 0,0 0 0,-1 0 0,2 0 0,-5 0 0,1 4 0,-3-3 0,20 3 0,-20-1 0,26-2 0,-28 3 0,16-1 0,-15-2 0,4 3 0,-4-4 0,0 3 0,0-2 0,0 3 0,0-4 0,0 0 0,0 0 0,-4 4 0,3-3 0,-2 2 0,3-3 0,0 0 0,0 0 0,0 0 0,0 0 0,0 7 0,0-5 0,-4 9 0,7-6 0,-6-1 0,7 0 0,-4-4 0,3 0 0,-5 3 0,4-2 0,-5 3 0,3-4 0,0 0 0,0 0 0,-4 3 0,3-2 0,-2 3 0,-1 0 0,3-4 0,-2 4 0,-1 0 0,-4-3 0,-4 2 0,-1-6 0,-2 2 0,-1-13 0,-1 7 0,-7-11 0,11 9 0,-13-3 0,15 4 0,-11 4 0,6-7 0,-1 9 0,0-8 0,-1 5 0,8-3 0,-16-3 0,11 5 0,-8-4 0,10 5 0,-2 1 0,6-3 0,-2 2 0,3-3 0,-8-14 0,7 11-6784,-14-29 6784,13 27-4537,-8-37 4537,9 35 0,-7-32 0,8 36 0,-4-15 0,4 17 4537,0-2-4537,0 3 6784,0 0-6784,0 0 0,-7-11 0,1 12 0,-9-32 0,10 29 0,-10-30 0,10 33 0,-3-11 0,4 14 0,4-4 0,-4 3 0,3-2 0,-6 3 0,6-4 0,-2 0 0,-1-7 0,3 5 0,-6-12 0,2 15 0,-3-17 0,4 17 0,0-16 0,4 14 0,-3-6 0,2 6 0,-3-2 0,4 3 0,0 0 0,0 0 0,-7-7 0,5 5 0,-5-12 0,3 16 0,3-19 0,-2 18 0,3-23 0,0 20 0,7-16 0,-6 16 0,7-5 0,-5 11 0,-2-3 0,-1 6 0,-5-3 0,-3 4 0,4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45.682"/>
    </inkml:context>
    <inkml:brush xml:id="br0">
      <inkml:brushProperty name="width" value="0.035" units="cm"/>
      <inkml:brushProperty name="height" value="0.035" units="cm"/>
      <inkml:brushProperty name="color" value="#333333"/>
    </inkml:brush>
  </inkml:definitions>
  <inkml:trace contextRef="#ctx0" brushRef="#br0">1 9 24575,'0'-5'0,"0"2"0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46.157"/>
    </inkml:context>
    <inkml:brush xml:id="br0">
      <inkml:brushProperty name="width" value="0.035" units="cm"/>
      <inkml:brushProperty name="height" value="0.035" units="cm"/>
      <inkml:brushProperty name="color" value="#333333"/>
    </inkml:brush>
  </inkml:definitions>
  <inkml:trace contextRef="#ctx0" brushRef="#br0">115 32 24575,'-4'5'0,"0"-2"0,-5-3 0,1-3 0,-7-2 0,5-3 0,-5 4 0,-8-7 0,15 9 0,-10-5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46.847"/>
    </inkml:context>
    <inkml:brush xml:id="br0">
      <inkml:brushProperty name="width" value="0.035" units="cm"/>
      <inkml:brushProperty name="height" value="0.035" units="cm"/>
      <inkml:brushProperty name="color" value="#333333"/>
    </inkml:brush>
  </inkml:definitions>
  <inkml:trace contextRef="#ctx0" brushRef="#br0">0 0 24575,'4'5'0,"0"-2"0,4-3 0,-3 4 0,-2-7 0,-3 6 0,0-7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47.702"/>
    </inkml:context>
    <inkml:brush xml:id="br0">
      <inkml:brushProperty name="width" value="0.035" units="cm"/>
      <inkml:brushProperty name="height" value="0.035" units="cm"/>
      <inkml:brushProperty name="color" value="#333333"/>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3:38:51.590"/>
    </inkml:context>
    <inkml:brush xml:id="br0">
      <inkml:brushProperty name="width" value="0.035" units="cm"/>
      <inkml:brushProperty name="height" value="0.035" units="cm"/>
      <inkml:brushProperty name="color" value="#E71224"/>
    </inkml:brush>
  </inkml:definitions>
  <inkml:trace contextRef="#ctx0" brushRef="#br0">0 1 24575,'8'0'0,"0"0"0,0 0 0,0 0 0,0 0 0,4 3 0,0-2 0,4 3 0,-7-4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3:38:54.579"/>
    </inkml:context>
    <inkml:brush xml:id="br0">
      <inkml:brushProperty name="width" value="0.035" units="cm"/>
      <inkml:brushProperty name="height" value="0.035" units="cm"/>
      <inkml:brushProperty name="color" value="#E71224"/>
    </inkml:brush>
  </inkml:definitions>
  <inkml:trace contextRef="#ctx0" brushRef="#br0">749 0 24575,'4'4'0,"0"0"0,-8 1 0,0-1 0,-4-4 0,0 3 0,-1-2 0,-2 6 0,2-6 0,-3 6 0,4-6 0,3 7 0,-6-8 0,10 8 0,-10-7 0,6 2 0,-3-3 0,0 0 0,3 4 0,-2-3 0,-1 2 0,-1-3 0,-6 4 0,9 0 0,-8 5 0,8-5 0,-9 0 0,6-4 0,-10 3 0,9 2 0,-5-1 0,10 4 0,-2-8 0,-1 8 0,-1-4-6784,-6 1 6784,5-2 0,-1-3 0,6 4 0,-2-3 0,2 2 0,1 1 0,-7 1 0,6-1 6784,-11 3-6784,7-6 0,-10 14 0,9-13 0,-9 13 0,10-14 0,-2 6 0,3-6 0,-1 6 0,1-2 0,0-1 0,0 0 0,3-1 0,-5 6 0,4-4 0,-13 17 0,9-19 0,-9 19 0,10-20 0,1 12 0,1-12 0,2 5 0,1-3 0,-3-3 0,6 6 0,-6 5 0,2-2 0,-7 12 0,7-12 0,-10 9 0,14-10 0,-10 3 0,6-8 0,1 4 0,-3-7 0,6 6 0,-3-3 0,4 4 0,-4 1 0,3-1 0,-2 0 0,-1 0 0,0-4 0,-1 4 0,2-4 0,3 4 0,0 0 0,-4-3 0,3 20 0,-3-16 0,1 21 0,2-21 0,-3 3 0,1-8 0,2 4 0,-6-7 0,2 2 0,-3-3 0,3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11.803"/>
    </inkml:context>
    <inkml:brush xml:id="br0">
      <inkml:brushProperty name="width" value="0.035" units="cm"/>
      <inkml:brushProperty name="height" value="0.035" units="cm"/>
      <inkml:brushProperty name="color" value="#333333"/>
    </inkml:brush>
  </inkml:definitions>
  <inkml:trace contextRef="#ctx0" brushRef="#br0">0 169 24575,'8'-4'0,"0"0"0,-4-4 0,4 3 0,-8-2 0,18-1 0,-11-1 0,19-6 0,-16 10 0,12-9 0,-12 8 0,8-2 0,-9 1 0,6 6 0,-6-2 0,17-8 0,-14 8 0,13-7 0,-16 10 0,3-4 0,-4 3 0,0-2 0,0 3 0,0 0 0,-4-4 0,3 3 0,-2-2 0,3-1 0,0 3 0,0-2 0,10-1 0,0 3 0,3-2 0,1-1 0,-12 3 0,12-2 0,-12 3 0,12 0 0,-12 0 0,12 0 0,-13 0 0,14 0 0,-14 0 0,10 0 0,-10 0 0,10 0 0,-10 0 0,6 0 0,-7 0 0,0 0 0,0 0 0,0 0 0,0 0 0,0 0 0,0 0 0,0 0 0,8 0 0,-7 0 0,17 0 0,-15 0 0,22 0 0,-22 0 0,18 3 0,-19-2 0,19 7 0,-17-8 0,14 8 0,-17-7 0,2 2 0,-3-3 0,4 4 0,-3-3 0,9 2 0,-8-3 0,5 0 0,-7 0 0,0 0 0,-3 4 0,2-3 0,1 2 0,1-3 0,2 0 0,-6 4 0,2-3 0,-3 3 0,4-1 0,0-2 0,4 6 0,-4-6 0,4 6 0,0-6 0,-4 3 0,4-4 0,-4 4 0,0-3 0,0 6 0,0-6 0,7 9 0,-5-8 0,12 9 0,-12-10 0,8 6 0,-9-6 0,3 6 0,-4-6 0,7 10 0,-5-9 0,12 9 0,-12-10 0,8 10 0,-9-10 0,3 14 0,-4-13 0,3 8 0,-2-9 0,3 7 0,-4-8 0,3 11 0,-2-9 0,-1 9 0,-1-10 0,-2 2 0,3-3 0,-4 4 0,3-3 0,-2 3 0,3-1 0,0-2 0,0 6 0,-4-2 0,3-1 0,-2 4 0,3-7 0,0 2 0,-4 1 0,3-3 0,-2 6 0,3-6 0,0 10 0,0-10 0,-4 10 0,3-10 0,-2 3 0,3-4 0,-4 3 0,0 2 0,-1 3 0,2-3 0,3 2 0,0-6 0,-4 6 0,3-6 0,-2 6 0,3-6 0,3 10 0,-2-9 0,3 8 0,-5-9 0,1 10 0,0-9 0,0 12 0,0-12 0,0 13 0,0-10 0,4 14 0,-7-9 0,10 5 0,-10-6 0,14 6 0,-10-5 0,6 5 0,-10-7 0,-2 0 0,1-3 0,-3 2 0,6-6 0,-3 6 0,1-2 0,-2 3 0,-3 0 0,4 0 0,-3 0 0,2 4 0,-3-3 0,4 3 0,0-4 0,1 0 0,-2 0 0,1 0 0,-3 1 0,6-1 0,-6 0 0,2 0 0,-3 0 0,0 0 0,4 8 0,0-10 0,4 12 0,-3-13 0,-2 7 0,1-7 0,-3 2 0,2-3 0,-3 4 0,0 4 0,4-6 0,-3 4 0,2-5 0,-3 3 0,0 0 0,4 0 0,-3 1 0,2-5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14.968"/>
    </inkml:context>
    <inkml:brush xml:id="br0">
      <inkml:brushProperty name="width" value="0.035" units="cm"/>
      <inkml:brushProperty name="height" value="0.035" units="cm"/>
      <inkml:brushProperty name="color" value="#333333"/>
    </inkml:brush>
  </inkml:definitions>
  <inkml:trace contextRef="#ctx0" brushRef="#br0">492 0 24575,'-8'0'0,"0"8"0,0-7 0,3 10 0,2-6 0,-1-1 0,0 0 0,-1 0 0,-2-4 0,2 11 0,1-5 0,-3 2 0,-1 3 0,-1-6 0,-7 10 0,7-2 0,-6 3 0,6-3 0,-3-1 0,8-4 0,-4-4 0,4 4 0,-4 0 0,-1 1 0,1-1 0,4-1 0,-3-2 0,6 3 0,-3 0 0,4 0 0,-4-3 0,0-2 0,-1 1 0,-2 0 0,6 4 0,-6 4 0,3-3 0,-1 3 0,-2-7 0,-5 16 0,6-13 0,-16 26 0,16-23 0,-6 8 0,5-11 0,2 0 0,-6 7 0,5-5 0,-5 2 0,7-1 0,-4-9 0,0 12 0,3-9 0,1 7 0,1-7 0,-2 2 0,-3 1 0,4 1 0,-4 3-6784,0 3 6784,3-5 0,-10 13 0,14-13 0,-10 5 0,6-11 0,1 4 0,0-4 6784,4 4-6784,-4 0 0,4 1 0,-8-5 0,7 3 0,-6 5 0,6-2 0,-2 5 0,-1 1 0,3-6 0,-6 9 0,10-14 0,-3 2 0,12-7 0,0 0 0,1 0 0,5 0 0,-8 0 0,20 0 0,-19 0 0,22 0 0,-22 0 0,18 0 0,-22-3 0,21 2 0,-20-3 0,17 1 0,-15 2 0,5-3 0,-7 4 0,0 0 0,0 0 0,4 0 0,-3 0 0,9 0 0,-8 0 0,5 0 0,-7 0 0,0 0 0,0 0 0,0 0 0,4 0 0,-4 0 0,4 0 0,-4 0 0,4 0 0,-4 0 0,4 0 0,-4 0 0,0 0 0,4 4 0,-4-3 0,4 6 0,-4-6 0,0 3 0,0-4 0,0 0 0,0 0 0,-4 3 0,3-2 0,1 3 0,-2-1 0,12 2 0,-12-1 0,9 4 0,-7-8 0,7 4 0,-5-4 0,5 0 0,-7 0 0,3 4 0,-2-3 0,10 6 0,-9-6 0,15 6 0,-18-3 0,15 1 0,-17-1 0,7-4 0,-4 0 0,0 0 0,0 0 0,7 3 0,-5-2 0,8 6 0,-9-6 0,6 3 0,-10 0 0,6-4 0,-6 4 0,3-4 0,0 0 0,0 0 0,-4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43.286"/>
    </inkml:context>
    <inkml:brush xml:id="br0">
      <inkml:brushProperty name="width" value="0.035" units="cm"/>
      <inkml:brushProperty name="height" value="0.035" units="cm"/>
      <inkml:brushProperty name="color" value="#333333"/>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43.769"/>
    </inkml:context>
    <inkml:brush xml:id="br0">
      <inkml:brushProperty name="width" value="0.035" units="cm"/>
      <inkml:brushProperty name="height" value="0.035" units="cm"/>
      <inkml:brushProperty name="color" value="#333333"/>
    </inkml:brush>
  </inkml:definitions>
  <inkml:trace contextRef="#ctx0" brushRef="#br0">0 0 24575,'0'5'0,"0"-1"0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44.600"/>
    </inkml:context>
    <inkml:brush xml:id="br0">
      <inkml:brushProperty name="width" value="0.035" units="cm"/>
      <inkml:brushProperty name="height" value="0.035" units="cm"/>
      <inkml:brushProperty name="color" value="#333333"/>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6:31:45.101"/>
    </inkml:context>
    <inkml:brush xml:id="br0">
      <inkml:brushProperty name="width" value="0.035" units="cm"/>
      <inkml:brushProperty name="height" value="0.035" units="cm"/>
      <inkml:brushProperty name="color" value="#333333"/>
    </inkml:brush>
  </inkml:definitions>
  <inkml:trace contextRef="#ctx0" brushRef="#br0">33 0 24575,'-8'0'0,"0"0"0,0 0 0,3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00375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20552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0e7741ebc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0e7741ebc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Images: https://</a:t>
            </a:r>
            <a:r>
              <a:rPr lang="en-CA" dirty="0" err="1"/>
              <a:t>www.flickr.com</a:t>
            </a:r>
            <a:r>
              <a:rPr lang="en-CA" dirty="0"/>
              <a:t>/photos/32091032@N06/3255180761,</a:t>
            </a:r>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157" name="Google Shape;157;g30e7741ebc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0e7741ebcb_5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0e7741ebcb_5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means considering many factors, such as…</a:t>
            </a:r>
            <a:endParaRPr/>
          </a:p>
        </p:txBody>
      </p:sp>
      <p:sp>
        <p:nvSpPr>
          <p:cNvPr id="164" name="Google Shape;164;g30e7741ebcb_5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0e7741ebcb_5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0e7741ebcb_5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One of the most obvious but important things in experimental design are variables. There are two primary categories of variables…  What can be a bit confusing or tricky in the context of MIR is that commonly our independent variable---or the thing being manipulated---is the model (in other words, you have YOUR model, and then one or more alternative models to compare against). </a:t>
            </a:r>
            <a:r>
              <a:rPr lang="en-CA" b="1" dirty="0"/>
              <a:t>In this case, assuming all other things being equal in the process</a:t>
            </a:r>
            <a:r>
              <a:rPr lang="en-CA" dirty="0"/>
              <a:t>; the </a:t>
            </a:r>
            <a:r>
              <a:rPr lang="en-CA" i="1" dirty="0"/>
              <a:t>model </a:t>
            </a:r>
            <a:r>
              <a:rPr lang="en-CA" i="0" dirty="0"/>
              <a:t>is actually the independent variable. We will go through a few examples of “conditions” or IV in a moment…</a:t>
            </a:r>
            <a:endParaRPr dirty="0"/>
          </a:p>
        </p:txBody>
      </p:sp>
      <p:sp>
        <p:nvSpPr>
          <p:cNvPr id="192" name="Google Shape;192;g30e7741ebcb_5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0e7741ebcb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0e7741ebcb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srgbClr val="212529"/>
                </a:solidFill>
                <a:highlight>
                  <a:srgbClr val="FFFFFF"/>
                </a:highlight>
                <a:latin typeface="Roboto"/>
                <a:ea typeface="Roboto"/>
                <a:cs typeface="Roboto"/>
                <a:sym typeface="Roboto"/>
              </a:rPr>
              <a:t>Now, in true experiments we need manipulation to be able to talk about causation. (This is a helpful slogan that some of us here today learned as graduate students)...</a:t>
            </a:r>
          </a:p>
          <a:p>
            <a:pPr marL="0" lvl="0" indent="0" algn="l" rtl="0">
              <a:spcBef>
                <a:spcPts val="0"/>
              </a:spcBef>
              <a:spcAft>
                <a:spcPts val="0"/>
              </a:spcAft>
              <a:buNone/>
            </a:pPr>
            <a:r>
              <a:rPr lang="en-US" sz="1300" dirty="0">
                <a:solidFill>
                  <a:srgbClr val="212529"/>
                </a:solidFill>
                <a:highlight>
                  <a:srgbClr val="FFFFFF"/>
                </a:highlight>
                <a:latin typeface="Roboto"/>
                <a:ea typeface="Roboto"/>
                <a:cs typeface="Roboto"/>
                <a:sym typeface="Roboto"/>
              </a:rPr>
              <a:t>Now sometimes, </a:t>
            </a:r>
            <a:r>
              <a:rPr lang="en-US" sz="1300" dirty="0" err="1">
                <a:solidFill>
                  <a:srgbClr val="212529"/>
                </a:solidFill>
                <a:highlight>
                  <a:srgbClr val="FFFFFF"/>
                </a:highlight>
                <a:latin typeface="Roboto"/>
                <a:ea typeface="Roboto"/>
                <a:cs typeface="Roboto"/>
                <a:sym typeface="Roboto"/>
              </a:rPr>
              <a:t>subjedtive</a:t>
            </a:r>
            <a:r>
              <a:rPr lang="en-US" sz="1300" dirty="0">
                <a:solidFill>
                  <a:srgbClr val="212529"/>
                </a:solidFill>
                <a:highlight>
                  <a:srgbClr val="FFFFFF"/>
                </a:highlight>
                <a:latin typeface="Roboto"/>
                <a:ea typeface="Roboto"/>
                <a:cs typeface="Roboto"/>
                <a:sym typeface="Roboto"/>
              </a:rPr>
              <a:t> evaluations are surveys that are purely correlational in which case we cannot talk about causation. But assuming that we have an independent variable that is correctly being manipulated we CAN talk about causation. However...</a:t>
            </a:r>
          </a:p>
          <a:p>
            <a:pPr marL="0" lvl="0" indent="0" algn="l" rtl="0">
              <a:spcBef>
                <a:spcPts val="0"/>
              </a:spcBef>
              <a:spcAft>
                <a:spcPts val="0"/>
              </a:spcAft>
              <a:buNone/>
            </a:pPr>
            <a:endParaRPr lang="en-US" sz="1300" dirty="0">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r>
              <a:rPr lang="en-US" sz="1300" dirty="0">
                <a:solidFill>
                  <a:srgbClr val="212529"/>
                </a:solidFill>
                <a:highlight>
                  <a:srgbClr val="FFFFFF"/>
                </a:highlight>
                <a:latin typeface="Roboto"/>
                <a:ea typeface="Roboto"/>
                <a:cs typeface="Roboto"/>
                <a:sym typeface="Roboto"/>
              </a:rPr>
              <a:t>This pretext of “all other things being equal” with regard to the manipulation of an independent variable is quite important…</a:t>
            </a:r>
          </a:p>
          <a:p>
            <a:pPr marL="0" lvl="0" indent="0" algn="l" rtl="0">
              <a:spcBef>
                <a:spcPts val="0"/>
              </a:spcBef>
              <a:spcAft>
                <a:spcPts val="0"/>
              </a:spcAft>
              <a:buNone/>
            </a:pPr>
            <a:r>
              <a:rPr lang="en-US" sz="1300" dirty="0">
                <a:solidFill>
                  <a:srgbClr val="212529"/>
                </a:solidFill>
                <a:highlight>
                  <a:srgbClr val="FFFFFF"/>
                </a:highlight>
                <a:latin typeface="Roboto"/>
                <a:ea typeface="Roboto"/>
                <a:cs typeface="Roboto"/>
                <a:sym typeface="Roboto"/>
              </a:rPr>
              <a:t>If we observe that changes in phenomena A correlate with changes in phenomena B, we might postulate that changes in A </a:t>
            </a:r>
            <a:r>
              <a:rPr lang="en-US" sz="1300" i="1" dirty="0">
                <a:solidFill>
                  <a:srgbClr val="212529"/>
                </a:solidFill>
                <a:highlight>
                  <a:srgbClr val="FFFFFF"/>
                </a:highlight>
                <a:latin typeface="Roboto"/>
                <a:ea typeface="Roboto"/>
                <a:cs typeface="Roboto"/>
                <a:sym typeface="Roboto"/>
              </a:rPr>
              <a:t>cause</a:t>
            </a:r>
            <a:r>
              <a:rPr lang="en-US" sz="1300" dirty="0">
                <a:solidFill>
                  <a:srgbClr val="212529"/>
                </a:solidFill>
                <a:highlight>
                  <a:srgbClr val="FFFFFF"/>
                </a:highlight>
                <a:latin typeface="Roboto"/>
                <a:ea typeface="Roboto"/>
                <a:cs typeface="Roboto"/>
                <a:sym typeface="Roboto"/>
              </a:rPr>
              <a:t> changes in B. However, justifying inductive claims about causation is tricky, a problem known as </a:t>
            </a:r>
            <a:r>
              <a:rPr lang="en-US" sz="1300" b="1" i="1" dirty="0">
                <a:solidFill>
                  <a:srgbClr val="857437"/>
                </a:solidFill>
                <a:highlight>
                  <a:srgbClr val="FFFFFF"/>
                </a:highlight>
                <a:latin typeface="Roboto"/>
                <a:ea typeface="Roboto"/>
                <a:cs typeface="Roboto"/>
                <a:sym typeface="Roboto"/>
              </a:rPr>
              <a:t>internal validity</a:t>
            </a:r>
            <a:r>
              <a:rPr lang="en-US" sz="1300" dirty="0">
                <a:solidFill>
                  <a:srgbClr val="212529"/>
                </a:solidFill>
                <a:highlight>
                  <a:srgbClr val="FFFFFF"/>
                </a:highlight>
                <a:latin typeface="Roboto"/>
                <a:ea typeface="Roboto"/>
                <a:cs typeface="Roboto"/>
                <a:sym typeface="Roboto"/>
              </a:rPr>
              <a:t>.</a:t>
            </a:r>
          </a:p>
          <a:p>
            <a:pPr marL="0" lvl="0" indent="0" algn="l" rtl="0">
              <a:spcBef>
                <a:spcPts val="0"/>
              </a:spcBef>
              <a:spcAft>
                <a:spcPts val="0"/>
              </a:spcAft>
              <a:buNone/>
            </a:pPr>
            <a:r>
              <a:rPr lang="en-US" b="1" dirty="0"/>
              <a:t>Internal validity</a:t>
            </a:r>
            <a:r>
              <a:rPr lang="en-US" dirty="0"/>
              <a:t> refers to how well the results are genuinely attributable to the factors being tested (Josh will talk more about validity later; but I wanted to point out the connection of manipulation to internal validity).</a:t>
            </a:r>
            <a:endParaRPr dirty="0"/>
          </a:p>
        </p:txBody>
      </p:sp>
      <p:sp>
        <p:nvSpPr>
          <p:cNvPr id="171" name="Google Shape;171;g30e7741ebcb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0e7741ebcb_5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0e7741ebcb_5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85750" algn="l" rtl="0">
              <a:lnSpc>
                <a:spcPct val="90000"/>
              </a:lnSpc>
              <a:spcBef>
                <a:spcPts val="1000"/>
              </a:spcBef>
              <a:spcAft>
                <a:spcPts val="0"/>
              </a:spcAft>
              <a:buClr>
                <a:schemeClr val="dk1"/>
              </a:buClr>
              <a:buSzPts val="900"/>
              <a:buChar char="•"/>
            </a:pPr>
            <a:r>
              <a:rPr lang="en-US" sz="1900" dirty="0"/>
              <a:t>What we of course want to do is evaluate how people rate perceived quality of audio samples/stimuli that have been source separated…. So we </a:t>
            </a:r>
            <a:endParaRPr sz="1900" dirty="0"/>
          </a:p>
          <a:p>
            <a:pPr marL="914400" lvl="1" indent="-285750" algn="l" rtl="0">
              <a:lnSpc>
                <a:spcPct val="90000"/>
              </a:lnSpc>
              <a:spcBef>
                <a:spcPts val="0"/>
              </a:spcBef>
              <a:spcAft>
                <a:spcPts val="0"/>
              </a:spcAft>
              <a:buClr>
                <a:schemeClr val="dk1"/>
              </a:buClr>
              <a:buSzPts val="900"/>
              <a:buChar char="•"/>
            </a:pPr>
            <a:r>
              <a:rPr lang="en-US" sz="1500" dirty="0"/>
              <a:t>Using the same music separated by different models?</a:t>
            </a:r>
            <a:endParaRPr sz="1500" dirty="0"/>
          </a:p>
          <a:p>
            <a:pPr marL="914400" lvl="1" indent="-285750" algn="l" rtl="0">
              <a:lnSpc>
                <a:spcPct val="90000"/>
              </a:lnSpc>
              <a:spcBef>
                <a:spcPts val="0"/>
              </a:spcBef>
              <a:spcAft>
                <a:spcPts val="0"/>
              </a:spcAft>
              <a:buClr>
                <a:schemeClr val="dk1"/>
              </a:buClr>
              <a:buSzPts val="900"/>
              <a:buChar char="•"/>
            </a:pPr>
            <a:r>
              <a:rPr lang="en-US" sz="1500" dirty="0"/>
              <a:t>Using distinct, pre-existing separated music provided by the original model authors?</a:t>
            </a:r>
          </a:p>
          <a:p>
            <a:pPr marL="914400" lvl="1" indent="-285750" algn="l" rtl="0">
              <a:lnSpc>
                <a:spcPct val="90000"/>
              </a:lnSpc>
              <a:spcBef>
                <a:spcPts val="0"/>
              </a:spcBef>
              <a:spcAft>
                <a:spcPts val="0"/>
              </a:spcAft>
              <a:buClr>
                <a:schemeClr val="dk1"/>
              </a:buClr>
              <a:buSzPts val="900"/>
              <a:buChar char="•"/>
            </a:pPr>
            <a:endParaRPr lang="en-US" sz="300" dirty="0"/>
          </a:p>
          <a:p>
            <a:pPr marL="457200" lvl="0" indent="-285750" algn="l" rtl="0">
              <a:lnSpc>
                <a:spcPct val="90000"/>
              </a:lnSpc>
              <a:spcBef>
                <a:spcPts val="0"/>
              </a:spcBef>
              <a:spcAft>
                <a:spcPts val="0"/>
              </a:spcAft>
              <a:buClr>
                <a:schemeClr val="dk1"/>
              </a:buClr>
              <a:buSzPts val="900"/>
              <a:buChar char="•"/>
            </a:pPr>
            <a:r>
              <a:rPr lang="en-US" sz="1500" dirty="0"/>
              <a:t>(We’ll come back to controls in a moment…)</a:t>
            </a:r>
          </a:p>
        </p:txBody>
      </p:sp>
      <p:sp>
        <p:nvSpPr>
          <p:cNvPr id="178" name="Google Shape;178;g30e7741ebcb_5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0e7741ebcb_5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0e7741ebcb_5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Things may look a little different in an MER task where we may want to have humans “validate” the perceived emotion from a piece of music; and we’d ideally want to see that our model is performing in alignment with the human choices…. </a:t>
            </a:r>
          </a:p>
          <a:p>
            <a:pPr marL="0" lvl="0" indent="0" algn="l" rtl="0">
              <a:spcBef>
                <a:spcPts val="0"/>
              </a:spcBef>
              <a:spcAft>
                <a:spcPts val="0"/>
              </a:spcAft>
              <a:buNone/>
            </a:pPr>
            <a:r>
              <a:rPr lang="en-CA" dirty="0"/>
              <a:t>Now we will talk about types of tasks in a few minutes, but unlike source separation where we might have a rating or a ranking task; the dependent variable from an MER experiment </a:t>
            </a:r>
            <a:r>
              <a:rPr lang="en-CA" i="1" dirty="0"/>
              <a:t>may</a:t>
            </a:r>
            <a:r>
              <a:rPr lang="en-CA" i="0" dirty="0"/>
              <a:t> be a categorical one (i.e., select the most appropriate emotion label)</a:t>
            </a:r>
          </a:p>
          <a:p>
            <a:pPr marL="0" lvl="0" indent="0" algn="l" rtl="0">
              <a:spcBef>
                <a:spcPts val="0"/>
              </a:spcBef>
              <a:spcAft>
                <a:spcPts val="0"/>
              </a:spcAft>
              <a:buNone/>
            </a:pPr>
            <a:r>
              <a:rPr lang="en-CA" i="0" dirty="0"/>
              <a:t>If the DV are the emotion judgements; and the IV is the model, then how might we evaluate that? </a:t>
            </a:r>
          </a:p>
          <a:p>
            <a:pPr marL="0" lvl="0" indent="0" algn="l" rtl="0">
              <a:spcBef>
                <a:spcPts val="0"/>
              </a:spcBef>
              <a:spcAft>
                <a:spcPts val="0"/>
              </a:spcAft>
              <a:buNone/>
            </a:pPr>
            <a:r>
              <a:rPr lang="en-CA" i="0" dirty="0"/>
              <a:t>MER IS a prime example of a highly subjective task, since what sounds fearful to one person might sound angry to another person. In these kinds of highly subjective tasks we typically are looking for consensus. (And Nat will talk in Part 2 about how to analyze this type of data).</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stimuli selection as well would be incredibly important in an experiment on MER in the first place (there are an awful lot of variables that influence the outcome(s))</a:t>
            </a:r>
          </a:p>
          <a:p>
            <a:pPr marL="0" lvl="0" indent="0" algn="l" rtl="0">
              <a:spcBef>
                <a:spcPts val="0"/>
              </a:spcBef>
              <a:spcAft>
                <a:spcPts val="0"/>
              </a:spcAft>
              <a:buNone/>
            </a:pPr>
            <a:r>
              <a:rPr lang="en-CA" dirty="0"/>
              <a:t>And we will come back to that point when we talk about stimuli and randomness.</a:t>
            </a:r>
            <a:endParaRPr dirty="0"/>
          </a:p>
        </p:txBody>
      </p:sp>
      <p:sp>
        <p:nvSpPr>
          <p:cNvPr id="185" name="Google Shape;185;g30e7741ebcb_5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e7741ebcb_5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e7741ebcb_5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“other explanations” = COFOUNDS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as I mentioned earlier, when we are asking: “</a:t>
            </a:r>
            <a:r>
              <a:rPr lang="en-US" sz="1200" dirty="0"/>
              <a:t>Are there changes in the stimuli that could arise from causes </a:t>
            </a:r>
            <a:r>
              <a:rPr lang="en-US" sz="1200" i="1" dirty="0"/>
              <a:t>other </a:t>
            </a:r>
            <a:r>
              <a:rPr lang="en-US" sz="1200" dirty="0"/>
              <a:t>than the main condition (or IV) of interest?” if the answer is “yes” or  “maybe?...” then we won’t be able to be confident in any claims of causality. If there are potentially other changes that could account for our effects, then those changes must be identified and held constant, or identified and measured…</a:t>
            </a:r>
          </a:p>
        </p:txBody>
      </p:sp>
      <p:sp>
        <p:nvSpPr>
          <p:cNvPr id="206" name="Google Shape;206;g30e7741ebcb_5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FF49365F-FF9F-A257-E93C-E7522ECD7A45}"/>
            </a:ext>
          </a:extLst>
        </p:cNvPr>
        <p:cNvGrpSpPr/>
        <p:nvPr/>
      </p:nvGrpSpPr>
      <p:grpSpPr>
        <a:xfrm>
          <a:off x="0" y="0"/>
          <a:ext cx="0" cy="0"/>
          <a:chOff x="0" y="0"/>
          <a:chExt cx="0" cy="0"/>
        </a:xfrm>
      </p:grpSpPr>
      <p:sp>
        <p:nvSpPr>
          <p:cNvPr id="204" name="Google Shape;204;g30e7741ebcb_5_32:notes">
            <a:extLst>
              <a:ext uri="{FF2B5EF4-FFF2-40B4-BE49-F238E27FC236}">
                <a16:creationId xmlns:a16="http://schemas.microsoft.com/office/drawing/2014/main" id="{E4249288-930C-7BDA-342B-0C463F8BD7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e7741ebcb_5_32:notes">
            <a:extLst>
              <a:ext uri="{FF2B5EF4-FFF2-40B4-BE49-F238E27FC236}">
                <a16:creationId xmlns:a16="http://schemas.microsoft.com/office/drawing/2014/main" id="{EC73C1BF-AB10-9C70-1ACA-FCE3F4A415E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30e7741ebcb_5_32:notes">
            <a:extLst>
              <a:ext uri="{FF2B5EF4-FFF2-40B4-BE49-F238E27FC236}">
                <a16:creationId xmlns:a16="http://schemas.microsoft.com/office/drawing/2014/main" id="{9526DD07-37C0-CEF9-9A6F-465DCF77365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3863589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3BC5C789-B0C8-0319-0887-5F618C1561F5}"/>
            </a:ext>
          </a:extLst>
        </p:cNvPr>
        <p:cNvGrpSpPr/>
        <p:nvPr/>
      </p:nvGrpSpPr>
      <p:grpSpPr>
        <a:xfrm>
          <a:off x="0" y="0"/>
          <a:ext cx="0" cy="0"/>
          <a:chOff x="0" y="0"/>
          <a:chExt cx="0" cy="0"/>
        </a:xfrm>
      </p:grpSpPr>
      <p:sp>
        <p:nvSpPr>
          <p:cNvPr id="204" name="Google Shape;204;g30e7741ebcb_5_32:notes">
            <a:extLst>
              <a:ext uri="{FF2B5EF4-FFF2-40B4-BE49-F238E27FC236}">
                <a16:creationId xmlns:a16="http://schemas.microsoft.com/office/drawing/2014/main" id="{74B61F69-7F79-E6F1-97F4-8E8CA3FAB4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e7741ebcb_5_32:notes">
            <a:extLst>
              <a:ext uri="{FF2B5EF4-FFF2-40B4-BE49-F238E27FC236}">
                <a16:creationId xmlns:a16="http://schemas.microsoft.com/office/drawing/2014/main" id="{10F9AD30-F514-CD55-1E66-C177F6147A1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Between / Within subject design (rarely comes up in MIR) .</a:t>
            </a:r>
          </a:p>
          <a:p>
            <a:pPr marL="0" lvl="0" indent="0" algn="l" rtl="0">
              <a:spcBef>
                <a:spcPts val="0"/>
              </a:spcBef>
              <a:spcAft>
                <a:spcPts val="0"/>
              </a:spcAft>
              <a:buNone/>
            </a:pPr>
            <a:r>
              <a:rPr lang="en-CA" dirty="0"/>
              <a:t>Controls: music therapy example (Nat) </a:t>
            </a:r>
          </a:p>
          <a:p>
            <a:pPr marL="0" lvl="0" indent="0" algn="l" rtl="0">
              <a:spcBef>
                <a:spcPts val="0"/>
              </a:spcBef>
              <a:spcAft>
                <a:spcPts val="0"/>
              </a:spcAft>
              <a:buNone/>
            </a:pPr>
            <a:r>
              <a:rPr lang="en-CA" dirty="0"/>
              <a:t>- Lab settings; group settings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**ask Josh: talking about within/between in the context of demand characteristics?</a:t>
            </a:r>
          </a:p>
          <a:p>
            <a:pPr marL="0" lvl="0" indent="0" algn="l" rtl="0">
              <a:spcBef>
                <a:spcPts val="0"/>
              </a:spcBef>
              <a:spcAft>
                <a:spcPts val="0"/>
              </a:spcAft>
              <a:buNone/>
            </a:pPr>
            <a:endParaRPr dirty="0"/>
          </a:p>
        </p:txBody>
      </p:sp>
      <p:sp>
        <p:nvSpPr>
          <p:cNvPr id="206" name="Google Shape;206;g30e7741ebcb_5_32:notes">
            <a:extLst>
              <a:ext uri="{FF2B5EF4-FFF2-40B4-BE49-F238E27FC236}">
                <a16:creationId xmlns:a16="http://schemas.microsoft.com/office/drawing/2014/main" id="{C14FEC60-671C-0FB4-7D5F-C4C4789EBCE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119794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7535D28B-650B-8F30-D7DF-3E30A0B14647}"/>
            </a:ext>
          </a:extLst>
        </p:cNvPr>
        <p:cNvGrpSpPr/>
        <p:nvPr/>
      </p:nvGrpSpPr>
      <p:grpSpPr>
        <a:xfrm>
          <a:off x="0" y="0"/>
          <a:ext cx="0" cy="0"/>
          <a:chOff x="0" y="0"/>
          <a:chExt cx="0" cy="0"/>
        </a:xfrm>
      </p:grpSpPr>
      <p:sp>
        <p:nvSpPr>
          <p:cNvPr id="204" name="Google Shape;204;g30e7741ebcb_5_32:notes">
            <a:extLst>
              <a:ext uri="{FF2B5EF4-FFF2-40B4-BE49-F238E27FC236}">
                <a16:creationId xmlns:a16="http://schemas.microsoft.com/office/drawing/2014/main" id="{102129D2-C8CB-28DC-51C6-B80630F024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e7741ebcb_5_32:notes">
            <a:extLst>
              <a:ext uri="{FF2B5EF4-FFF2-40B4-BE49-F238E27FC236}">
                <a16:creationId xmlns:a16="http://schemas.microsoft.com/office/drawing/2014/main" id="{C6385CD5-9D90-24B3-9F87-A5DAD530C2E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Other examples NOT in MIR: </a:t>
            </a:r>
          </a:p>
          <a:p>
            <a:pPr marL="0" lvl="0" indent="0" algn="l" rtl="0">
              <a:spcBef>
                <a:spcPts val="0"/>
              </a:spcBef>
              <a:spcAft>
                <a:spcPts val="0"/>
              </a:spcAft>
              <a:buNone/>
            </a:pPr>
            <a:r>
              <a:rPr lang="en-CA" dirty="0"/>
              <a:t>Medicine vs. Placebo;</a:t>
            </a:r>
          </a:p>
          <a:p>
            <a:pPr marL="0" lvl="0" indent="0" algn="l" rtl="0">
              <a:spcBef>
                <a:spcPts val="0"/>
              </a:spcBef>
              <a:spcAft>
                <a:spcPts val="0"/>
              </a:spcAft>
              <a:buNone/>
            </a:pPr>
            <a:r>
              <a:rPr lang="en-CA" dirty="0"/>
              <a:t>Tempo of music on mood</a:t>
            </a:r>
          </a:p>
          <a:p>
            <a:pPr marL="0" lvl="0" indent="0" algn="l" rtl="0">
              <a:spcBef>
                <a:spcPts val="0"/>
              </a:spcBef>
              <a:spcAft>
                <a:spcPts val="0"/>
              </a:spcAft>
              <a:buNone/>
            </a:pPr>
            <a:endParaRPr dirty="0"/>
          </a:p>
        </p:txBody>
      </p:sp>
      <p:sp>
        <p:nvSpPr>
          <p:cNvPr id="206" name="Google Shape;206;g30e7741ebcb_5_32:notes">
            <a:extLst>
              <a:ext uri="{FF2B5EF4-FFF2-40B4-BE49-F238E27FC236}">
                <a16:creationId xmlns:a16="http://schemas.microsoft.com/office/drawing/2014/main" id="{8D7F6B2E-6DD0-5370-463E-E0A5558128C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6946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a:t>
            </a:r>
            <a:r>
              <a:rPr lang="en-US" dirty="0" err="1"/>
              <a:t>newyorker.com</a:t>
            </a:r>
            <a:r>
              <a:rPr lang="en-US" dirty="0"/>
              <a:t> (https://</a:t>
            </a:r>
            <a:r>
              <a:rPr lang="en-US" dirty="0" err="1"/>
              <a:t>www.newyorker.com</a:t>
            </a:r>
            <a:r>
              <a:rPr lang="en-US" dirty="0"/>
              <a:t>/magazine/2023/04/03/</a:t>
            </a:r>
            <a:r>
              <a:rPr lang="en-US" dirty="0" err="1"/>
              <a:t>david</a:t>
            </a:r>
            <a:r>
              <a:rPr lang="en-US" dirty="0"/>
              <a:t>-</a:t>
            </a:r>
            <a:r>
              <a:rPr lang="en-US" dirty="0" err="1"/>
              <a:t>sulzer</a:t>
            </a:r>
            <a:r>
              <a:rPr lang="en-US" dirty="0"/>
              <a:t>-profile-neuroscience-music) “The Wild World of Music”</a:t>
            </a:r>
          </a:p>
          <a:p>
            <a:endParaRPr lang="en-US" dirty="0"/>
          </a:p>
          <a:p>
            <a:r>
              <a:rPr lang="en-US" b="1" i="0" dirty="0">
                <a:solidFill>
                  <a:srgbClr val="333333"/>
                </a:solidFill>
                <a:effectLst/>
                <a:latin typeface="verdana" panose="020B0604030504040204" pitchFamily="34" charset="0"/>
              </a:rPr>
              <a:t>Artist Surname, First Initial. Second Initial. (Year the artwork was created/picture was taken). Title of the artwork/picture [Format]</a:t>
            </a:r>
            <a:r>
              <a:rPr lang="en-US" b="1" i="1" dirty="0">
                <a:solidFill>
                  <a:srgbClr val="333333"/>
                </a:solidFill>
                <a:effectLst/>
                <a:latin typeface="verdana" panose="020B0604030504040204" pitchFamily="34" charset="0"/>
              </a:rPr>
              <a:t>. </a:t>
            </a:r>
            <a:r>
              <a:rPr lang="en-US" b="1" i="0" dirty="0">
                <a:solidFill>
                  <a:srgbClr val="333333"/>
                </a:solidFill>
                <a:effectLst/>
                <a:latin typeface="verdana" panose="020B0604030504040204" pitchFamily="34" charset="0"/>
              </a:rPr>
              <a:t>URL (address of website) </a:t>
            </a:r>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310041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C66DAA17-0449-7D42-7B0E-C867E42F0A17}"/>
            </a:ext>
          </a:extLst>
        </p:cNvPr>
        <p:cNvGrpSpPr/>
        <p:nvPr/>
      </p:nvGrpSpPr>
      <p:grpSpPr>
        <a:xfrm>
          <a:off x="0" y="0"/>
          <a:ext cx="0" cy="0"/>
          <a:chOff x="0" y="0"/>
          <a:chExt cx="0" cy="0"/>
        </a:xfrm>
      </p:grpSpPr>
      <p:sp>
        <p:nvSpPr>
          <p:cNvPr id="204" name="Google Shape;204;g30e7741ebcb_5_32:notes">
            <a:extLst>
              <a:ext uri="{FF2B5EF4-FFF2-40B4-BE49-F238E27FC236}">
                <a16:creationId xmlns:a16="http://schemas.microsoft.com/office/drawing/2014/main" id="{0546615B-1E52-9261-BBBD-8A1C305B7F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e7741ebcb_5_32:notes">
            <a:extLst>
              <a:ext uri="{FF2B5EF4-FFF2-40B4-BE49-F238E27FC236}">
                <a16:creationId xmlns:a16="http://schemas.microsoft.com/office/drawing/2014/main" id="{280F1477-198C-30DC-6A4A-81C192A0456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Controls are held constant across the independent variable (or else included as a “dummy” condition or, if we actually care about that factor’s influence we may use it as another independent variable or ‘condition’).</a:t>
            </a:r>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206" name="Google Shape;206;g30e7741ebcb_5_32:notes">
            <a:extLst>
              <a:ext uri="{FF2B5EF4-FFF2-40B4-BE49-F238E27FC236}">
                <a16:creationId xmlns:a16="http://schemas.microsoft.com/office/drawing/2014/main" id="{28BBECB6-59BE-AAD4-26D7-744FECC3716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736185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E5976ACB-940A-8320-AEAA-98306002163B}"/>
            </a:ext>
          </a:extLst>
        </p:cNvPr>
        <p:cNvGrpSpPr/>
        <p:nvPr/>
      </p:nvGrpSpPr>
      <p:grpSpPr>
        <a:xfrm>
          <a:off x="0" y="0"/>
          <a:ext cx="0" cy="0"/>
          <a:chOff x="0" y="0"/>
          <a:chExt cx="0" cy="0"/>
        </a:xfrm>
      </p:grpSpPr>
      <p:sp>
        <p:nvSpPr>
          <p:cNvPr id="204" name="Google Shape;204;g30e7741ebcb_5_32:notes">
            <a:extLst>
              <a:ext uri="{FF2B5EF4-FFF2-40B4-BE49-F238E27FC236}">
                <a16:creationId xmlns:a16="http://schemas.microsoft.com/office/drawing/2014/main" id="{F43BCF33-FB53-151F-3E72-4AF9CC9E06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e7741ebcb_5_32:notes">
            <a:extLst>
              <a:ext uri="{FF2B5EF4-FFF2-40B4-BE49-F238E27FC236}">
                <a16:creationId xmlns:a16="http://schemas.microsoft.com/office/drawing/2014/main" id="{9FBD9353-8E14-145C-B08D-152114C9AE3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Covariate examples. </a:t>
            </a:r>
            <a:r>
              <a:rPr lang="en-CA" i="1" dirty="0"/>
              <a:t>Source Separation---</a:t>
            </a:r>
          </a:p>
          <a:p>
            <a:pPr marL="0" lvl="0" indent="0" algn="l" rtl="0">
              <a:spcBef>
                <a:spcPts val="0"/>
              </a:spcBef>
              <a:spcAft>
                <a:spcPts val="0"/>
              </a:spcAft>
              <a:buNone/>
            </a:pPr>
            <a:r>
              <a:rPr lang="en-US" b="1" dirty="0"/>
              <a:t>Musical Expertise</a:t>
            </a:r>
            <a:r>
              <a:rPr lang="en-US" dirty="0"/>
              <a:t>: Listeners with formal musical training may perceive separation quality differently compared to non-musicians.</a:t>
            </a:r>
          </a:p>
          <a:p>
            <a:pPr marL="0" lvl="0" indent="0" algn="l" rtl="0">
              <a:spcBef>
                <a:spcPts val="0"/>
              </a:spcBef>
              <a:spcAft>
                <a:spcPts val="0"/>
              </a:spcAft>
              <a:buNone/>
            </a:pPr>
            <a:r>
              <a:rPr lang="en-US" b="1" dirty="0"/>
              <a:t>Listening Environment</a:t>
            </a:r>
            <a:r>
              <a:rPr lang="en-US" dirty="0"/>
              <a:t>: The type of headphones, speakers, or room acoustics can affect how well participants perceive separated sources.</a:t>
            </a:r>
          </a:p>
          <a:p>
            <a:pPr marL="0" lvl="0" indent="0" algn="l" rtl="0">
              <a:spcBef>
                <a:spcPts val="0"/>
              </a:spcBef>
              <a:spcAft>
                <a:spcPts val="0"/>
              </a:spcAft>
              <a:buNone/>
            </a:pPr>
            <a:r>
              <a:rPr lang="en-US" b="1" dirty="0"/>
              <a:t>Familiarity</a:t>
            </a:r>
            <a:r>
              <a:rPr lang="en-US" dirty="0"/>
              <a:t>: If participants are familiar with the original song, they might have preconceived expectations about what the separated sources should sound like.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Music Emotion---</a:t>
            </a:r>
          </a:p>
          <a:p>
            <a:pPr marL="0" lvl="0" indent="0" algn="l" rtl="0">
              <a:spcBef>
                <a:spcPts val="0"/>
              </a:spcBef>
              <a:spcAft>
                <a:spcPts val="0"/>
              </a:spcAft>
              <a:buNone/>
            </a:pPr>
            <a:r>
              <a:rPr lang="en-US" b="1" dirty="0"/>
              <a:t>Mood or Energy State</a:t>
            </a:r>
            <a:r>
              <a:rPr lang="en-US" dirty="0"/>
              <a:t>: The current emotional and arousal state of the listener can affect how they interpret the emotion of a music piece.</a:t>
            </a:r>
          </a:p>
          <a:p>
            <a:pPr marL="0" lvl="0" indent="0" algn="l" rtl="0">
              <a:spcBef>
                <a:spcPts val="0"/>
              </a:spcBef>
              <a:spcAft>
                <a:spcPts val="0"/>
              </a:spcAft>
              <a:buNone/>
            </a:pPr>
            <a:r>
              <a:rPr lang="en-US" b="1" dirty="0"/>
              <a:t>Musical Preferences</a:t>
            </a:r>
            <a:r>
              <a:rPr lang="en-US" dirty="0"/>
              <a:t>: Personal taste or familiarity with certain genres might influence participants' emotional responses. A fan of heavy metal may perceive a metal song as energizing, while someone unfamiliar might find it angry or stressful.</a:t>
            </a:r>
          </a:p>
          <a:p>
            <a:pPr marL="0" lvl="0" indent="0" algn="l" rtl="0">
              <a:spcBef>
                <a:spcPts val="0"/>
              </a:spcBef>
              <a:spcAft>
                <a:spcPts val="0"/>
              </a:spcAft>
              <a:buNone/>
            </a:pPr>
            <a:r>
              <a:rPr lang="en-US" b="1" dirty="0"/>
              <a:t>Time of Day</a:t>
            </a:r>
            <a:r>
              <a:rPr lang="en-US" dirty="0"/>
              <a:t>: The time when participants listen to the music (e.g., early morning vs. late at night) could affect their emotional responses due to natural fluctuations in mood and energy levels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measuring and recording the variation in these variables, we can account for them in the analysis. Specifically, they can be included in a statistical model to better isolate the effect of our main independent variable(s). [Nat will cover more on that later on in Part 2]</a:t>
            </a:r>
            <a:endParaRPr lang="en-CA" dirty="0"/>
          </a:p>
          <a:p>
            <a:pPr marL="0" lvl="0" indent="0" algn="l" rtl="0">
              <a:spcBef>
                <a:spcPts val="0"/>
              </a:spcBef>
              <a:spcAft>
                <a:spcPts val="0"/>
              </a:spcAft>
              <a:buNone/>
            </a:pPr>
            <a:endParaRPr dirty="0"/>
          </a:p>
        </p:txBody>
      </p:sp>
      <p:sp>
        <p:nvSpPr>
          <p:cNvPr id="206" name="Google Shape;206;g30e7741ebcb_5_32:notes">
            <a:extLst>
              <a:ext uri="{FF2B5EF4-FFF2-40B4-BE49-F238E27FC236}">
                <a16:creationId xmlns:a16="http://schemas.microsoft.com/office/drawing/2014/main" id="{1F6C7B75-AAD5-89A2-1E1F-BB827FC163A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1189745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not EVERYTHING can be </a:t>
            </a:r>
            <a:r>
              <a:rPr lang="en-US" dirty="0" err="1"/>
              <a:t>conrtolled</a:t>
            </a:r>
            <a:r>
              <a:rPr lang="en-US" dirty="0"/>
              <a:t> in an experiment. This is where randomization helps to alleviate any potential accidental confounds.</a:t>
            </a:r>
          </a:p>
        </p:txBody>
      </p:sp>
      <p:sp>
        <p:nvSpPr>
          <p:cNvPr id="4" name="Slide Number Placeholder 3"/>
          <p:cNvSpPr>
            <a:spLocks noGrp="1"/>
          </p:cNvSpPr>
          <p:nvPr>
            <p:ph type="sldNum" sz="quarter" idx="5"/>
          </p:nvPr>
        </p:nvSpPr>
        <p:spPr/>
        <p:txBody>
          <a:bodyPr/>
          <a:lstStyle/>
          <a:p>
            <a:fld id="{E0746DE6-3336-457D-A091-FA20AC1C536E}" type="slidenum">
              <a:rPr lang="en-US" smtClean="0"/>
              <a:t>24</a:t>
            </a:fld>
            <a:endParaRPr lang="en-US"/>
          </a:p>
        </p:txBody>
      </p:sp>
    </p:spTree>
    <p:extLst>
      <p:ext uri="{BB962C8B-B14F-4D97-AF65-F5344CB8AC3E}">
        <p14:creationId xmlns:p14="http://schemas.microsoft.com/office/powerpoint/2010/main" val="1629897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109fe228b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109fe228b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Finally, this may seem obvious, but as someone who has conducted many experiment (and who is a frequent reviewer of journal articles) I can assure you that it is fairly common that what may seem obvious to an experimenter that they are measuring may not be obvious to a participant! (Or a reviewer!) There are several factors to consider when asking </a:t>
            </a:r>
            <a:r>
              <a:rPr lang="en-CA" dirty="0" err="1"/>
              <a:t>onself</a:t>
            </a:r>
            <a:r>
              <a:rPr lang="en-CA" dirty="0"/>
              <a:t> whether you are truly measuring what you think you are….</a:t>
            </a:r>
            <a:endParaRPr dirty="0"/>
          </a:p>
        </p:txBody>
      </p:sp>
      <p:sp>
        <p:nvSpPr>
          <p:cNvPr id="220" name="Google Shape;220;g3109fe228b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8701BA8B-D3EA-890E-142C-A430906470DD}"/>
            </a:ext>
          </a:extLst>
        </p:cNvPr>
        <p:cNvGrpSpPr/>
        <p:nvPr/>
      </p:nvGrpSpPr>
      <p:grpSpPr>
        <a:xfrm>
          <a:off x="0" y="0"/>
          <a:ext cx="0" cy="0"/>
          <a:chOff x="0" y="0"/>
          <a:chExt cx="0" cy="0"/>
        </a:xfrm>
      </p:grpSpPr>
      <p:sp>
        <p:nvSpPr>
          <p:cNvPr id="218" name="Google Shape;218;g3109fe228b3_0_0:notes">
            <a:extLst>
              <a:ext uri="{FF2B5EF4-FFF2-40B4-BE49-F238E27FC236}">
                <a16:creationId xmlns:a16="http://schemas.microsoft.com/office/drawing/2014/main" id="{6E488DA6-671A-7308-31DA-3BA3CA1608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109fe228b3_0_0:notes">
            <a:extLst>
              <a:ext uri="{FF2B5EF4-FFF2-40B4-BE49-F238E27FC236}">
                <a16:creationId xmlns:a16="http://schemas.microsoft.com/office/drawing/2014/main" id="{44164C16-7CEE-69E8-A230-BC9184FFCC4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g3109fe228b3_0_0:notes">
            <a:extLst>
              <a:ext uri="{FF2B5EF4-FFF2-40B4-BE49-F238E27FC236}">
                <a16:creationId xmlns:a16="http://schemas.microsoft.com/office/drawing/2014/main" id="{023EF661-0B60-2002-52E6-93703BB41D9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3676216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 few examples of ways that we might possibly measure our dependent variables given our two example tasks…</a:t>
            </a:r>
          </a:p>
        </p:txBody>
      </p:sp>
      <p:sp>
        <p:nvSpPr>
          <p:cNvPr id="4" name="Slide Number Placeholder 3"/>
          <p:cNvSpPr>
            <a:spLocks noGrp="1"/>
          </p:cNvSpPr>
          <p:nvPr>
            <p:ph type="sldNum" sz="quarter" idx="5"/>
          </p:nvPr>
        </p:nvSpPr>
        <p:spPr/>
        <p:txBody>
          <a:bodyPr/>
          <a:lstStyle/>
          <a:p>
            <a:fld id="{E0746DE6-3336-457D-A091-FA20AC1C536E}" type="slidenum">
              <a:rPr lang="en-US" smtClean="0"/>
              <a:t>27</a:t>
            </a:fld>
            <a:endParaRPr lang="en-US"/>
          </a:p>
        </p:txBody>
      </p:sp>
    </p:spTree>
    <p:extLst>
      <p:ext uri="{BB962C8B-B14F-4D97-AF65-F5344CB8AC3E}">
        <p14:creationId xmlns:p14="http://schemas.microsoft.com/office/powerpoint/2010/main" val="3423289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Inherent trade-off between the simplicity and ease of the experiments and questions (for the participants), and the amount of detailed data you collect and how easy it will be to analyze as well.</a:t>
            </a:r>
          </a:p>
          <a:p>
            <a:r>
              <a:rPr lang="en-US" dirty="0"/>
              <a:t>Other things to consider would be how many participants you can expect to have. If you will have fewer participants then minimizing variation will be helpful (i.e., rating each file perhaps not best option in that case).</a:t>
            </a:r>
          </a:p>
        </p:txBody>
      </p:sp>
      <p:sp>
        <p:nvSpPr>
          <p:cNvPr id="4" name="Slide Number Placeholder 3"/>
          <p:cNvSpPr>
            <a:spLocks noGrp="1"/>
          </p:cNvSpPr>
          <p:nvPr>
            <p:ph type="sldNum" sz="quarter" idx="5"/>
          </p:nvPr>
        </p:nvSpPr>
        <p:spPr/>
        <p:txBody>
          <a:bodyPr/>
          <a:lstStyle/>
          <a:p>
            <a:fld id="{E0746DE6-3336-457D-A091-FA20AC1C536E}" type="slidenum">
              <a:rPr lang="en-US" smtClean="0"/>
              <a:t>29</a:t>
            </a:fld>
            <a:endParaRPr lang="en-US"/>
          </a:p>
        </p:txBody>
      </p:sp>
    </p:spTree>
    <p:extLst>
      <p:ext uri="{BB962C8B-B14F-4D97-AF65-F5344CB8AC3E}">
        <p14:creationId xmlns:p14="http://schemas.microsoft.com/office/powerpoint/2010/main" val="2962621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66DA028-42F1-0923-AFF5-306D05F2F00A}"/>
            </a:ext>
          </a:extLst>
        </p:cNvPr>
        <p:cNvGrpSpPr/>
        <p:nvPr/>
      </p:nvGrpSpPr>
      <p:grpSpPr>
        <a:xfrm>
          <a:off x="0" y="0"/>
          <a:ext cx="0" cy="0"/>
          <a:chOff x="0" y="0"/>
          <a:chExt cx="0" cy="0"/>
        </a:xfrm>
      </p:grpSpPr>
      <p:sp>
        <p:nvSpPr>
          <p:cNvPr id="218" name="Google Shape;218;g3109fe228b3_0_0:notes">
            <a:extLst>
              <a:ext uri="{FF2B5EF4-FFF2-40B4-BE49-F238E27FC236}">
                <a16:creationId xmlns:a16="http://schemas.microsoft.com/office/drawing/2014/main" id="{7A3EFB71-6D0D-FF5A-9E0D-D22E741AAE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109fe228b3_0_0:notes">
            <a:extLst>
              <a:ext uri="{FF2B5EF4-FFF2-40B4-BE49-F238E27FC236}">
                <a16:creationId xmlns:a16="http://schemas.microsoft.com/office/drawing/2014/main" id="{BF670681-E477-D9CD-AB34-808A90871A5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Nat covers this??</a:t>
            </a:r>
            <a:endParaRPr dirty="0"/>
          </a:p>
        </p:txBody>
      </p:sp>
      <p:sp>
        <p:nvSpPr>
          <p:cNvPr id="220" name="Google Shape;220;g3109fe228b3_0_0:notes">
            <a:extLst>
              <a:ext uri="{FF2B5EF4-FFF2-40B4-BE49-F238E27FC236}">
                <a16:creationId xmlns:a16="http://schemas.microsoft.com/office/drawing/2014/main" id="{C7F06003-A082-4C82-B11D-B5017CE9A3D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711952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35</a:t>
            </a:fld>
            <a:endParaRPr lang="en-US"/>
          </a:p>
        </p:txBody>
      </p:sp>
    </p:spTree>
    <p:extLst>
      <p:ext uri="{BB962C8B-B14F-4D97-AF65-F5344CB8AC3E}">
        <p14:creationId xmlns:p14="http://schemas.microsoft.com/office/powerpoint/2010/main" val="1322051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not EVERYTHING can be </a:t>
            </a:r>
            <a:r>
              <a:rPr lang="en-US" dirty="0" err="1"/>
              <a:t>conrtolled</a:t>
            </a:r>
            <a:r>
              <a:rPr lang="en-US" dirty="0"/>
              <a:t> in an experiment. This is where randomization helps to alleviate any potential accidental confounds.</a:t>
            </a:r>
          </a:p>
        </p:txBody>
      </p:sp>
      <p:sp>
        <p:nvSpPr>
          <p:cNvPr id="4" name="Slide Number Placeholder 3"/>
          <p:cNvSpPr>
            <a:spLocks noGrp="1"/>
          </p:cNvSpPr>
          <p:nvPr>
            <p:ph type="sldNum" sz="quarter" idx="5"/>
          </p:nvPr>
        </p:nvSpPr>
        <p:spPr/>
        <p:txBody>
          <a:bodyPr/>
          <a:lstStyle/>
          <a:p>
            <a:fld id="{E0746DE6-3336-457D-A091-FA20AC1C536E}" type="slidenum">
              <a:rPr lang="en-US" smtClean="0"/>
              <a:t>36</a:t>
            </a:fld>
            <a:endParaRPr lang="en-US"/>
          </a:p>
        </p:txBody>
      </p:sp>
    </p:spTree>
    <p:extLst>
      <p:ext uri="{BB962C8B-B14F-4D97-AF65-F5344CB8AC3E}">
        <p14:creationId xmlns:p14="http://schemas.microsoft.com/office/powerpoint/2010/main" val="140081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2104006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not EVERYTHING can be </a:t>
            </a:r>
            <a:r>
              <a:rPr lang="en-US" dirty="0" err="1"/>
              <a:t>conrtolled</a:t>
            </a:r>
            <a:r>
              <a:rPr lang="en-US" dirty="0"/>
              <a:t> in an experiment. This is where randomization helps to alleviate any potential accidental confounds.</a:t>
            </a:r>
          </a:p>
        </p:txBody>
      </p:sp>
      <p:sp>
        <p:nvSpPr>
          <p:cNvPr id="4" name="Slide Number Placeholder 3"/>
          <p:cNvSpPr>
            <a:spLocks noGrp="1"/>
          </p:cNvSpPr>
          <p:nvPr>
            <p:ph type="sldNum" sz="quarter" idx="5"/>
          </p:nvPr>
        </p:nvSpPr>
        <p:spPr/>
        <p:txBody>
          <a:bodyPr/>
          <a:lstStyle/>
          <a:p>
            <a:fld id="{E0746DE6-3336-457D-A091-FA20AC1C536E}" type="slidenum">
              <a:rPr lang="en-US" smtClean="0"/>
              <a:t>37</a:t>
            </a:fld>
            <a:endParaRPr lang="en-US"/>
          </a:p>
        </p:txBody>
      </p:sp>
    </p:spTree>
    <p:extLst>
      <p:ext uri="{BB962C8B-B14F-4D97-AF65-F5344CB8AC3E}">
        <p14:creationId xmlns:p14="http://schemas.microsoft.com/office/powerpoint/2010/main" val="1202186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not EVERYTHING can be </a:t>
            </a:r>
            <a:r>
              <a:rPr lang="en-US" dirty="0" err="1"/>
              <a:t>conrtolled</a:t>
            </a:r>
            <a:r>
              <a:rPr lang="en-US" dirty="0"/>
              <a:t> in an experiment. This is where randomization helps to alleviate any potential accidental confounds.</a:t>
            </a:r>
          </a:p>
        </p:txBody>
      </p:sp>
      <p:sp>
        <p:nvSpPr>
          <p:cNvPr id="4" name="Slide Number Placeholder 3"/>
          <p:cNvSpPr>
            <a:spLocks noGrp="1"/>
          </p:cNvSpPr>
          <p:nvPr>
            <p:ph type="sldNum" sz="quarter" idx="5"/>
          </p:nvPr>
        </p:nvSpPr>
        <p:spPr/>
        <p:txBody>
          <a:bodyPr/>
          <a:lstStyle/>
          <a:p>
            <a:fld id="{E0746DE6-3336-457D-A091-FA20AC1C536E}" type="slidenum">
              <a:rPr lang="en-US" smtClean="0"/>
              <a:t>38</a:t>
            </a:fld>
            <a:endParaRPr lang="en-US"/>
          </a:p>
        </p:txBody>
      </p:sp>
    </p:spTree>
    <p:extLst>
      <p:ext uri="{BB962C8B-B14F-4D97-AF65-F5344CB8AC3E}">
        <p14:creationId xmlns:p14="http://schemas.microsoft.com/office/powerpoint/2010/main" val="3367417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not EVERYTHING can be </a:t>
            </a:r>
            <a:r>
              <a:rPr lang="en-US" dirty="0" err="1"/>
              <a:t>conrtolled</a:t>
            </a:r>
            <a:r>
              <a:rPr lang="en-US" dirty="0"/>
              <a:t> in an experiment. This is where randomization helps to alleviate any potential accidental confounds.</a:t>
            </a:r>
          </a:p>
        </p:txBody>
      </p:sp>
      <p:sp>
        <p:nvSpPr>
          <p:cNvPr id="4" name="Slide Number Placeholder 3"/>
          <p:cNvSpPr>
            <a:spLocks noGrp="1"/>
          </p:cNvSpPr>
          <p:nvPr>
            <p:ph type="sldNum" sz="quarter" idx="5"/>
          </p:nvPr>
        </p:nvSpPr>
        <p:spPr/>
        <p:txBody>
          <a:bodyPr/>
          <a:lstStyle/>
          <a:p>
            <a:fld id="{E0746DE6-3336-457D-A091-FA20AC1C536E}" type="slidenum">
              <a:rPr lang="en-US" smtClean="0"/>
              <a:t>39</a:t>
            </a:fld>
            <a:endParaRPr lang="en-US"/>
          </a:p>
        </p:txBody>
      </p:sp>
    </p:spTree>
    <p:extLst>
      <p:ext uri="{BB962C8B-B14F-4D97-AF65-F5344CB8AC3E}">
        <p14:creationId xmlns:p14="http://schemas.microsoft.com/office/powerpoint/2010/main" val="2611432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not EVERYTHING can be </a:t>
            </a:r>
            <a:r>
              <a:rPr lang="en-US" dirty="0" err="1"/>
              <a:t>conrtolled</a:t>
            </a:r>
            <a:r>
              <a:rPr lang="en-US" dirty="0"/>
              <a:t> in an experiment. This is where randomization helps to alleviate any potential accidental confounds.</a:t>
            </a:r>
          </a:p>
        </p:txBody>
      </p:sp>
      <p:sp>
        <p:nvSpPr>
          <p:cNvPr id="4" name="Slide Number Placeholder 3"/>
          <p:cNvSpPr>
            <a:spLocks noGrp="1"/>
          </p:cNvSpPr>
          <p:nvPr>
            <p:ph type="sldNum" sz="quarter" idx="5"/>
          </p:nvPr>
        </p:nvSpPr>
        <p:spPr/>
        <p:txBody>
          <a:bodyPr/>
          <a:lstStyle/>
          <a:p>
            <a:fld id="{E0746DE6-3336-457D-A091-FA20AC1C536E}" type="slidenum">
              <a:rPr lang="en-US" smtClean="0"/>
              <a:t>40</a:t>
            </a:fld>
            <a:endParaRPr lang="en-US"/>
          </a:p>
        </p:txBody>
      </p:sp>
    </p:spTree>
    <p:extLst>
      <p:ext uri="{BB962C8B-B14F-4D97-AF65-F5344CB8AC3E}">
        <p14:creationId xmlns:p14="http://schemas.microsoft.com/office/powerpoint/2010/main" val="1273488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not EVERYTHING can be </a:t>
            </a:r>
            <a:r>
              <a:rPr lang="en-US" dirty="0" err="1"/>
              <a:t>conrtolled</a:t>
            </a:r>
            <a:r>
              <a:rPr lang="en-US" dirty="0"/>
              <a:t> in an experiment. This is where randomization helps to alleviate any potential accidental confounds.</a:t>
            </a:r>
          </a:p>
        </p:txBody>
      </p:sp>
      <p:sp>
        <p:nvSpPr>
          <p:cNvPr id="4" name="Slide Number Placeholder 3"/>
          <p:cNvSpPr>
            <a:spLocks noGrp="1"/>
          </p:cNvSpPr>
          <p:nvPr>
            <p:ph type="sldNum" sz="quarter" idx="5"/>
          </p:nvPr>
        </p:nvSpPr>
        <p:spPr/>
        <p:txBody>
          <a:bodyPr/>
          <a:lstStyle/>
          <a:p>
            <a:fld id="{E0746DE6-3336-457D-A091-FA20AC1C536E}" type="slidenum">
              <a:rPr lang="en-US" smtClean="0"/>
              <a:t>41</a:t>
            </a:fld>
            <a:endParaRPr lang="en-US"/>
          </a:p>
        </p:txBody>
      </p:sp>
    </p:spTree>
    <p:extLst>
      <p:ext uri="{BB962C8B-B14F-4D97-AF65-F5344CB8AC3E}">
        <p14:creationId xmlns:p14="http://schemas.microsoft.com/office/powerpoint/2010/main" val="1187669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not EVERYTHING can be </a:t>
            </a:r>
            <a:r>
              <a:rPr lang="en-US" dirty="0" err="1"/>
              <a:t>conrtolled</a:t>
            </a:r>
            <a:r>
              <a:rPr lang="en-US" dirty="0"/>
              <a:t> in an experiment. This is where randomization helps to alleviate any potential accidental confounds.</a:t>
            </a:r>
          </a:p>
        </p:txBody>
      </p:sp>
      <p:sp>
        <p:nvSpPr>
          <p:cNvPr id="4" name="Slide Number Placeholder 3"/>
          <p:cNvSpPr>
            <a:spLocks noGrp="1"/>
          </p:cNvSpPr>
          <p:nvPr>
            <p:ph type="sldNum" sz="quarter" idx="5"/>
          </p:nvPr>
        </p:nvSpPr>
        <p:spPr/>
        <p:txBody>
          <a:bodyPr/>
          <a:lstStyle/>
          <a:p>
            <a:fld id="{E0746DE6-3336-457D-A091-FA20AC1C536E}" type="slidenum">
              <a:rPr lang="en-US" smtClean="0"/>
              <a:t>42</a:t>
            </a:fld>
            <a:endParaRPr lang="en-US"/>
          </a:p>
        </p:txBody>
      </p:sp>
    </p:spTree>
    <p:extLst>
      <p:ext uri="{BB962C8B-B14F-4D97-AF65-F5344CB8AC3E}">
        <p14:creationId xmlns:p14="http://schemas.microsoft.com/office/powerpoint/2010/main" val="3757115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not EVERYTHING can be </a:t>
            </a:r>
            <a:r>
              <a:rPr lang="en-US" dirty="0" err="1"/>
              <a:t>conrtolled</a:t>
            </a:r>
            <a:r>
              <a:rPr lang="en-US" dirty="0"/>
              <a:t> in an experiment. This is where randomization helps to alleviate any potential accidental confounds.</a:t>
            </a:r>
          </a:p>
        </p:txBody>
      </p:sp>
      <p:sp>
        <p:nvSpPr>
          <p:cNvPr id="4" name="Slide Number Placeholder 3"/>
          <p:cNvSpPr>
            <a:spLocks noGrp="1"/>
          </p:cNvSpPr>
          <p:nvPr>
            <p:ph type="sldNum" sz="quarter" idx="5"/>
          </p:nvPr>
        </p:nvSpPr>
        <p:spPr/>
        <p:txBody>
          <a:bodyPr/>
          <a:lstStyle/>
          <a:p>
            <a:fld id="{E0746DE6-3336-457D-A091-FA20AC1C536E}" type="slidenum">
              <a:rPr lang="en-US" smtClean="0"/>
              <a:t>43</a:t>
            </a:fld>
            <a:endParaRPr lang="en-US"/>
          </a:p>
        </p:txBody>
      </p:sp>
    </p:spTree>
    <p:extLst>
      <p:ext uri="{BB962C8B-B14F-4D97-AF65-F5344CB8AC3E}">
        <p14:creationId xmlns:p14="http://schemas.microsoft.com/office/powerpoint/2010/main" val="673302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44</a:t>
            </a:fld>
            <a:endParaRPr lang="en-US"/>
          </a:p>
        </p:txBody>
      </p:sp>
    </p:spTree>
    <p:extLst>
      <p:ext uri="{BB962C8B-B14F-4D97-AF65-F5344CB8AC3E}">
        <p14:creationId xmlns:p14="http://schemas.microsoft.com/office/powerpoint/2010/main" val="3241825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45</a:t>
            </a:fld>
            <a:endParaRPr lang="en-US"/>
          </a:p>
        </p:txBody>
      </p:sp>
    </p:spTree>
    <p:extLst>
      <p:ext uri="{BB962C8B-B14F-4D97-AF65-F5344CB8AC3E}">
        <p14:creationId xmlns:p14="http://schemas.microsoft.com/office/powerpoint/2010/main" val="1638146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46</a:t>
            </a:fld>
            <a:endParaRPr lang="en-US"/>
          </a:p>
        </p:txBody>
      </p:sp>
    </p:spTree>
    <p:extLst>
      <p:ext uri="{BB962C8B-B14F-4D97-AF65-F5344CB8AC3E}">
        <p14:creationId xmlns:p14="http://schemas.microsoft.com/office/powerpoint/2010/main" val="89255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us are university professors in schools of music (or arts or humanities). We collectively share decades worth of expertise in human- subjects research, experimental methods, music data analysis, and statistical modeling.</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10333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47</a:t>
            </a:fld>
            <a:endParaRPr lang="en-US"/>
          </a:p>
        </p:txBody>
      </p:sp>
    </p:spTree>
    <p:extLst>
      <p:ext uri="{BB962C8B-B14F-4D97-AF65-F5344CB8AC3E}">
        <p14:creationId xmlns:p14="http://schemas.microsoft.com/office/powerpoint/2010/main" val="2696123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48</a:t>
            </a:fld>
            <a:endParaRPr lang="en-US"/>
          </a:p>
        </p:txBody>
      </p:sp>
    </p:spTree>
    <p:extLst>
      <p:ext uri="{BB962C8B-B14F-4D97-AF65-F5344CB8AC3E}">
        <p14:creationId xmlns:p14="http://schemas.microsoft.com/office/powerpoint/2010/main" val="3437337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t>Must be representative. The Echo Nest was the predecessor to the Spotify API. CAL500 is a dataset of popular music from UCSD, designed for tagging research. What does this dataset represent?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Million Song Dataset. Does anybody know who The Echo Nest were? The predecessor to the Spotify API. CAL500 is a dataset of popular music from UCSD, designed for tagging research. What does this dataset represent?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McGill Billboard dataset. What does this dataset represent?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Some of these are very sensitive!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tutorial today is framed by the following introductory statement…</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54310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freepik</a:t>
            </a:r>
            <a:endParaRPr lang="en-US" dirty="0"/>
          </a:p>
          <a:p>
            <a:endParaRPr lang="en-US" dirty="0"/>
          </a:p>
          <a:p>
            <a:r>
              <a:rPr lang="en-US" dirty="0"/>
              <a:t>So let’s jump in to our two use cases in MIR that we will use to (mostly) frame our tutorial today…</a:t>
            </a:r>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268823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Subjectivity &amp; randomness</a:t>
            </a:r>
          </a:p>
          <a:p>
            <a:r>
              <a:rPr lang="en-US" dirty="0"/>
              <a:t>Ignoring subjectivity doesn’t make it go away</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52960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870EF-2F82-C8F6-B879-7A595CE46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15212-0FF2-BB99-721E-36CC7C689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E14A6-E2AF-48F3-CE45-BC1C33D1A76E}"/>
              </a:ext>
            </a:extLst>
          </p:cNvPr>
          <p:cNvSpPr>
            <a:spLocks noGrp="1"/>
          </p:cNvSpPr>
          <p:nvPr>
            <p:ph type="body" idx="1"/>
          </p:nvPr>
        </p:nvSpPr>
        <p:spPr/>
        <p:txBody>
          <a:bodyPr/>
          <a:lstStyle/>
          <a:p>
            <a:r>
              <a:rPr lang="en-US" dirty="0"/>
              <a:t>Image: https://cdn4.picryl.com/photo/1942/01/01/science-and-research-mineral-prospecting-chemical-prospecting-for-oil-becomes-1024.jpg (creative commons)</a:t>
            </a:r>
          </a:p>
        </p:txBody>
      </p:sp>
      <p:sp>
        <p:nvSpPr>
          <p:cNvPr id="4" name="Slide Number Placeholder 3">
            <a:extLst>
              <a:ext uri="{FF2B5EF4-FFF2-40B4-BE49-F238E27FC236}">
                <a16:creationId xmlns:a16="http://schemas.microsoft.com/office/drawing/2014/main" id="{45378D51-B7E7-9BC6-C3D3-D6D8D9F6DC51}"/>
              </a:ext>
            </a:extLst>
          </p:cNvPr>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26218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fa406df83a_3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fa406df83a_3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Ask Josh &amp; Ashley if they want to change anything here?</a:t>
            </a:r>
            <a:endParaRPr dirty="0"/>
          </a:p>
        </p:txBody>
      </p:sp>
      <p:sp>
        <p:nvSpPr>
          <p:cNvPr id="150" name="Google Shape;150;g2fa406df83a_3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 midden">
    <p:spTree>
      <p:nvGrpSpPr>
        <p:cNvPr id="1" name=""/>
        <p:cNvGrpSpPr/>
        <p:nvPr/>
      </p:nvGrpSpPr>
      <p:grpSpPr>
        <a:xfrm>
          <a:off x="0" y="0"/>
          <a:ext cx="0" cy="0"/>
          <a:chOff x="0" y="0"/>
          <a:chExt cx="0" cy="0"/>
        </a:xfrm>
      </p:grpSpPr>
      <p:sp>
        <p:nvSpPr>
          <p:cNvPr id="30" name="Titeltekst"/>
          <p:cNvSpPr txBox="1">
            <a:spLocks noGrp="1"/>
          </p:cNvSpPr>
          <p:nvPr>
            <p:ph type="title"/>
          </p:nvPr>
        </p:nvSpPr>
        <p:spPr>
          <a:xfrm>
            <a:off x="2416969" y="2268141"/>
            <a:ext cx="7358063" cy="2321719"/>
          </a:xfrm>
          <a:prstGeom prst="rect">
            <a:avLst/>
          </a:prstGeom>
        </p:spPr>
        <p:txBody>
          <a:bodyPr/>
          <a:lstStyle/>
          <a:p>
            <a:r>
              <a:t>Titeltekst</a:t>
            </a:r>
          </a:p>
        </p:txBody>
      </p:sp>
      <p:sp>
        <p:nvSpPr>
          <p:cNvPr id="31"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747744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el en opsomming">
    <p:spTree>
      <p:nvGrpSpPr>
        <p:cNvPr id="1" name=""/>
        <p:cNvGrpSpPr/>
        <p:nvPr/>
      </p:nvGrpSpPr>
      <p:grpSpPr>
        <a:xfrm>
          <a:off x="0" y="0"/>
          <a:ext cx="0" cy="0"/>
          <a:chOff x="0" y="0"/>
          <a:chExt cx="0" cy="0"/>
        </a:xfrm>
      </p:grpSpPr>
      <p:sp>
        <p:nvSpPr>
          <p:cNvPr id="56" name="Titeltekst"/>
          <p:cNvSpPr txBox="1">
            <a:spLocks noGrp="1"/>
          </p:cNvSpPr>
          <p:nvPr>
            <p:ph type="title"/>
          </p:nvPr>
        </p:nvSpPr>
        <p:spPr>
          <a:prstGeom prst="rect">
            <a:avLst/>
          </a:prstGeom>
        </p:spPr>
        <p:txBody>
          <a:bodyPr/>
          <a:lstStyle/>
          <a:p>
            <a:r>
              <a:t>Titeltekst</a:t>
            </a:r>
          </a:p>
        </p:txBody>
      </p:sp>
      <p:sp>
        <p:nvSpPr>
          <p:cNvPr id="57" name="Hoofdtekst - niveau één…"/>
          <p:cNvSpPr txBox="1">
            <a:spLocks noGrp="1"/>
          </p:cNvSpPr>
          <p:nvPr>
            <p:ph type="body" idx="1"/>
          </p:nvPr>
        </p:nvSpPr>
        <p:spPr>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58"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5554468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Opsommingstekens">
    <p:spTree>
      <p:nvGrpSpPr>
        <p:cNvPr id="1" name=""/>
        <p:cNvGrpSpPr/>
        <p:nvPr/>
      </p:nvGrpSpPr>
      <p:grpSpPr>
        <a:xfrm>
          <a:off x="0" y="0"/>
          <a:ext cx="0" cy="0"/>
          <a:chOff x="0" y="0"/>
          <a:chExt cx="0" cy="0"/>
        </a:xfrm>
      </p:grpSpPr>
      <p:sp>
        <p:nvSpPr>
          <p:cNvPr id="75" name="Hoofdtekst - niveau één…"/>
          <p:cNvSpPr txBox="1">
            <a:spLocks noGrp="1"/>
          </p:cNvSpPr>
          <p:nvPr>
            <p:ph type="body" idx="1"/>
          </p:nvPr>
        </p:nvSpPr>
        <p:spPr>
          <a:xfrm>
            <a:off x="2193727" y="901898"/>
            <a:ext cx="7804547" cy="5072063"/>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6"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376633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1A31E8-D4A2-4D78-48AC-E27065F128E2}"/>
              </a:ext>
            </a:extLst>
          </p:cNvPr>
          <p:cNvSpPr/>
          <p:nvPr userDrawn="1"/>
        </p:nvSpPr>
        <p:spPr>
          <a:xfrm>
            <a:off x="310243" y="0"/>
            <a:ext cx="11642271" cy="6041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11/1/24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08942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3.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8.xml"/><Relationship Id="rId18" Type="http://schemas.openxmlformats.org/officeDocument/2006/relationships/customXml" Target="../ink/ink11.xml"/><Relationship Id="rId3" Type="http://schemas.openxmlformats.org/officeDocument/2006/relationships/image" Target="../media/image6.png"/><Relationship Id="rId21" Type="http://schemas.openxmlformats.org/officeDocument/2006/relationships/customXml" Target="../ink/ink13.xml"/><Relationship Id="rId7" Type="http://schemas.openxmlformats.org/officeDocument/2006/relationships/customXml" Target="../ink/ink5.xml"/><Relationship Id="rId12" Type="http://schemas.openxmlformats.org/officeDocument/2006/relationships/image" Target="../media/image10.png"/><Relationship Id="rId17" Type="http://schemas.openxmlformats.org/officeDocument/2006/relationships/image" Target="../media/image12.png"/><Relationship Id="rId2" Type="http://schemas.openxmlformats.org/officeDocument/2006/relationships/notesSlide" Target="../notesSlides/notesSlide2.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image" Target="../media/image11.png"/><Relationship Id="rId10" Type="http://schemas.openxmlformats.org/officeDocument/2006/relationships/image" Target="../media/image9.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customXml" Target="../ink/ink6.xml"/><Relationship Id="rId14" Type="http://schemas.openxmlformats.org/officeDocument/2006/relationships/customXml" Target="../ink/ink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hyperlink" Target="https://webpower.psychstat.org/"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www.prolific.com/" TargetMode="External"/><Relationship Id="rId2" Type="http://schemas.openxmlformats.org/officeDocument/2006/relationships/hyperlink" Target="https://www.mturk.com/" TargetMode="Externa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in a circle with music symbols around him&#10;&#10;Description automatically generated">
            <a:extLst>
              <a:ext uri="{FF2B5EF4-FFF2-40B4-BE49-F238E27FC236}">
                <a16:creationId xmlns:a16="http://schemas.microsoft.com/office/drawing/2014/main" id="{A5500E48-B852-D892-C812-81093C7ABECD}"/>
              </a:ext>
            </a:extLst>
          </p:cNvPr>
          <p:cNvPicPr>
            <a:picLocks noChangeAspect="1"/>
          </p:cNvPicPr>
          <p:nvPr/>
        </p:nvPicPr>
        <p:blipFill>
          <a:blip r:embed="rId3"/>
          <a:srcRect t="6717" r="4197" b="10589"/>
          <a:stretch/>
        </p:blipFill>
        <p:spPr>
          <a:xfrm>
            <a:off x="20" y="10"/>
            <a:ext cx="7945130" cy="6857989"/>
          </a:xfrm>
          <a:prstGeom prst="rect">
            <a:avLst/>
          </a:prstGeom>
        </p:spPr>
      </p:pic>
      <p:sp>
        <p:nvSpPr>
          <p:cNvPr id="29" name="Rectangle 28">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5150" y="0"/>
            <a:ext cx="4246849" cy="6858000"/>
          </a:xfrm>
          <a:prstGeom prst="rect">
            <a:avLst/>
          </a:prstGeom>
          <a:solidFill>
            <a:srgbClr val="5D1F6E"/>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8664575" y="778571"/>
            <a:ext cx="3081576" cy="2085869"/>
          </a:xfrm>
        </p:spPr>
        <p:txBody>
          <a:bodyPr>
            <a:normAutofit/>
          </a:bodyPr>
          <a:lstStyle/>
          <a:p>
            <a:r>
              <a:rPr lang="en-US" dirty="0">
                <a:solidFill>
                  <a:srgbClr val="FFFFFF"/>
                </a:solidFill>
              </a:rPr>
              <a:t>HUMANs at the center of mir:</a:t>
            </a:r>
          </a:p>
        </p:txBody>
      </p:sp>
      <p:sp>
        <p:nvSpPr>
          <p:cNvPr id="3" name="Content Placeholder 2"/>
          <p:cNvSpPr>
            <a:spLocks noGrp="1"/>
          </p:cNvSpPr>
          <p:nvPr>
            <p:ph type="subTitle" idx="1"/>
          </p:nvPr>
        </p:nvSpPr>
        <p:spPr>
          <a:xfrm>
            <a:off x="8664575" y="2864441"/>
            <a:ext cx="3081576" cy="1733655"/>
          </a:xfrm>
        </p:spPr>
        <p:txBody>
          <a:bodyPr>
            <a:normAutofit/>
          </a:bodyPr>
          <a:lstStyle/>
          <a:p>
            <a:r>
              <a:rPr lang="en-US" b="1" i="0">
                <a:solidFill>
                  <a:srgbClr val="F1F66E"/>
                </a:solidFill>
                <a:effectLst/>
                <a:latin typeface="Gilroy"/>
              </a:rPr>
              <a:t>Human-subjects Research Best Practices</a:t>
            </a:r>
          </a:p>
          <a:p>
            <a:endParaRPr lang="en-US">
              <a:solidFill>
                <a:srgbClr val="F1F66E"/>
              </a:solidFill>
            </a:endParaRPr>
          </a:p>
        </p:txBody>
      </p:sp>
      <p:pic>
        <p:nvPicPr>
          <p:cNvPr id="7" name="Picture 6" descr="A circular object with orange and white design&#10;&#10;Description automatically generated">
            <a:extLst>
              <a:ext uri="{FF2B5EF4-FFF2-40B4-BE49-F238E27FC236}">
                <a16:creationId xmlns:a16="http://schemas.microsoft.com/office/drawing/2014/main" id="{2E9D5FB1-1E79-253E-A36A-0DD81F10EF89}"/>
              </a:ext>
            </a:extLst>
          </p:cNvPr>
          <p:cNvPicPr>
            <a:picLocks noChangeAspect="1"/>
          </p:cNvPicPr>
          <p:nvPr/>
        </p:nvPicPr>
        <p:blipFill>
          <a:blip r:embed="rId4"/>
          <a:stretch>
            <a:fillRect/>
          </a:stretch>
        </p:blipFill>
        <p:spPr>
          <a:xfrm>
            <a:off x="9614813" y="4200524"/>
            <a:ext cx="2476501" cy="2476501"/>
          </a:xfrm>
          <a:prstGeom prst="rect">
            <a:avLst/>
          </a:prstGeom>
        </p:spPr>
      </p:pic>
      <p:grpSp>
        <p:nvGrpSpPr>
          <p:cNvPr id="32" name="Group 31">
            <a:extLst>
              <a:ext uri="{FF2B5EF4-FFF2-40B4-BE49-F238E27FC236}">
                <a16:creationId xmlns:a16="http://schemas.microsoft.com/office/drawing/2014/main" id="{946AAF7B-23CA-EEFE-57BA-85910A62CDD7}"/>
              </a:ext>
            </a:extLst>
          </p:cNvPr>
          <p:cNvGrpSpPr/>
          <p:nvPr/>
        </p:nvGrpSpPr>
        <p:grpSpPr>
          <a:xfrm>
            <a:off x="8776600" y="4272620"/>
            <a:ext cx="1095480" cy="828360"/>
            <a:chOff x="8776600" y="4272620"/>
            <a:chExt cx="1095480" cy="828360"/>
          </a:xfrm>
        </p:grpSpPr>
        <mc:AlternateContent xmlns:mc="http://schemas.openxmlformats.org/markup-compatibility/2006">
          <mc:Choice xmlns:p14="http://schemas.microsoft.com/office/powerpoint/2010/main" Requires="p14">
            <p:contentPart p14:bwMode="auto" r:id="rId5">
              <p14:nvContentPartPr>
                <p14:cNvPr id="21" name="Ink 20">
                  <a:extLst>
                    <a:ext uri="{FF2B5EF4-FFF2-40B4-BE49-F238E27FC236}">
                      <a16:creationId xmlns:a16="http://schemas.microsoft.com/office/drawing/2014/main" id="{98F503F5-CE0C-BE3A-3D37-8DF5830E090C}"/>
                    </a:ext>
                  </a:extLst>
                </p14:cNvPr>
                <p14:cNvContentPartPr/>
                <p14:nvPr/>
              </p14:nvContentPartPr>
              <p14:xfrm>
                <a:off x="8776600" y="4272620"/>
                <a:ext cx="1095480" cy="828360"/>
              </p14:xfrm>
            </p:contentPart>
          </mc:Choice>
          <mc:Fallback>
            <p:pic>
              <p:nvPicPr>
                <p:cNvPr id="21" name="Ink 20">
                  <a:extLst>
                    <a:ext uri="{FF2B5EF4-FFF2-40B4-BE49-F238E27FC236}">
                      <a16:creationId xmlns:a16="http://schemas.microsoft.com/office/drawing/2014/main" id="{98F503F5-CE0C-BE3A-3D37-8DF5830E090C}"/>
                    </a:ext>
                  </a:extLst>
                </p:cNvPr>
                <p:cNvPicPr/>
                <p:nvPr/>
              </p:nvPicPr>
              <p:blipFill>
                <a:blip r:embed="rId6"/>
                <a:stretch>
                  <a:fillRect/>
                </a:stretch>
              </p:blipFill>
              <p:spPr>
                <a:xfrm>
                  <a:off x="8770480" y="4266500"/>
                  <a:ext cx="1107720" cy="840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A1222D74-BCA4-ECCB-E301-6B8BC64AF94B}"/>
                    </a:ext>
                  </a:extLst>
                </p14:cNvPr>
                <p14:cNvContentPartPr/>
                <p14:nvPr/>
              </p14:nvContentPartPr>
              <p14:xfrm>
                <a:off x="9702160" y="4600220"/>
                <a:ext cx="34920" cy="3240"/>
              </p14:xfrm>
            </p:contentPart>
          </mc:Choice>
          <mc:Fallback>
            <p:pic>
              <p:nvPicPr>
                <p:cNvPr id="23" name="Ink 22">
                  <a:extLst>
                    <a:ext uri="{FF2B5EF4-FFF2-40B4-BE49-F238E27FC236}">
                      <a16:creationId xmlns:a16="http://schemas.microsoft.com/office/drawing/2014/main" id="{A1222D74-BCA4-ECCB-E301-6B8BC64AF94B}"/>
                    </a:ext>
                  </a:extLst>
                </p:cNvPr>
                <p:cNvPicPr/>
                <p:nvPr/>
              </p:nvPicPr>
              <p:blipFill>
                <a:blip r:embed="rId8"/>
                <a:stretch>
                  <a:fillRect/>
                </a:stretch>
              </p:blipFill>
              <p:spPr>
                <a:xfrm>
                  <a:off x="9696040" y="4594100"/>
                  <a:ext cx="4716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6" name="Ink 25">
                  <a:extLst>
                    <a:ext uri="{FF2B5EF4-FFF2-40B4-BE49-F238E27FC236}">
                      <a16:creationId xmlns:a16="http://schemas.microsoft.com/office/drawing/2014/main" id="{C5F73910-872A-354E-84CE-BADB09FF3884}"/>
                    </a:ext>
                  </a:extLst>
                </p14:cNvPr>
                <p14:cNvContentPartPr/>
                <p14:nvPr/>
              </p14:nvContentPartPr>
              <p14:xfrm>
                <a:off x="9574360" y="4621460"/>
                <a:ext cx="272520" cy="222840"/>
              </p14:xfrm>
            </p:contentPart>
          </mc:Choice>
          <mc:Fallback>
            <p:pic>
              <p:nvPicPr>
                <p:cNvPr id="26" name="Ink 25">
                  <a:extLst>
                    <a:ext uri="{FF2B5EF4-FFF2-40B4-BE49-F238E27FC236}">
                      <a16:creationId xmlns:a16="http://schemas.microsoft.com/office/drawing/2014/main" id="{C5F73910-872A-354E-84CE-BADB09FF3884}"/>
                    </a:ext>
                  </a:extLst>
                </p:cNvPr>
                <p:cNvPicPr/>
                <p:nvPr/>
              </p:nvPicPr>
              <p:blipFill>
                <a:blip r:embed="rId10"/>
                <a:stretch>
                  <a:fillRect/>
                </a:stretch>
              </p:blipFill>
              <p:spPr>
                <a:xfrm>
                  <a:off x="9568240" y="4615340"/>
                  <a:ext cx="284760" cy="235080"/>
                </a:xfrm>
                <a:prstGeom prst="rect">
                  <a:avLst/>
                </a:prstGeom>
              </p:spPr>
            </p:pic>
          </mc:Fallback>
        </mc:AlternateContent>
      </p:grpSp>
      <p:sp>
        <p:nvSpPr>
          <p:cNvPr id="34" name="TextBox 33">
            <a:extLst>
              <a:ext uri="{FF2B5EF4-FFF2-40B4-BE49-F238E27FC236}">
                <a16:creationId xmlns:a16="http://schemas.microsoft.com/office/drawing/2014/main" id="{B790DE97-2007-B356-98E6-4683EF7DAC8F}"/>
              </a:ext>
            </a:extLst>
          </p:cNvPr>
          <p:cNvSpPr txBox="1"/>
          <p:nvPr/>
        </p:nvSpPr>
        <p:spPr>
          <a:xfrm>
            <a:off x="8140700" y="5100980"/>
            <a:ext cx="1433660" cy="830997"/>
          </a:xfrm>
          <a:prstGeom prst="rect">
            <a:avLst/>
          </a:prstGeom>
          <a:noFill/>
        </p:spPr>
        <p:txBody>
          <a:bodyPr wrap="square" rtlCol="0">
            <a:spAutoFit/>
          </a:bodyPr>
          <a:lstStyle/>
          <a:p>
            <a:r>
              <a:rPr lang="en-US" sz="1600" dirty="0">
                <a:solidFill>
                  <a:schemeClr val="accent2"/>
                </a:solidFill>
              </a:rPr>
              <a:t>Not too late to do the experiment!</a:t>
            </a:r>
          </a:p>
        </p:txBody>
      </p:sp>
    </p:spTree>
    <p:extLst>
      <p:ext uri="{BB962C8B-B14F-4D97-AF65-F5344CB8AC3E}">
        <p14:creationId xmlns:p14="http://schemas.microsoft.com/office/powerpoint/2010/main" val="2913738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5E08B0-948E-0AD1-5FED-7CAE7E8FD206}"/>
            </a:ext>
          </a:extLst>
        </p:cNvPr>
        <p:cNvGrpSpPr/>
        <p:nvPr/>
      </p:nvGrpSpPr>
      <p:grpSpPr>
        <a:xfrm>
          <a:off x="0" y="0"/>
          <a:ext cx="0" cy="0"/>
          <a:chOff x="0" y="0"/>
          <a:chExt cx="0" cy="0"/>
        </a:xfrm>
      </p:grpSpPr>
      <p:sp>
        <p:nvSpPr>
          <p:cNvPr id="61" name="Rectangle 60">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Rectangle 62">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Rectangle 64">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69" name="Rectangle 6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men working in a laboratory&#10;&#10;Description automatically generated">
            <a:extLst>
              <a:ext uri="{FF2B5EF4-FFF2-40B4-BE49-F238E27FC236}">
                <a16:creationId xmlns:a16="http://schemas.microsoft.com/office/drawing/2014/main" id="{8EC36D32-4637-453E-FF27-9DE8EB4AC721}"/>
              </a:ext>
            </a:extLst>
          </p:cNvPr>
          <p:cNvPicPr>
            <a:picLocks noChangeAspect="1"/>
          </p:cNvPicPr>
          <p:nvPr/>
        </p:nvPicPr>
        <p:blipFill>
          <a:blip r:embed="rId3"/>
          <a:srcRect t="20783" b="19788"/>
          <a:stretch/>
        </p:blipFill>
        <p:spPr>
          <a:xfrm>
            <a:off x="446534" y="723899"/>
            <a:ext cx="7498616" cy="5676901"/>
          </a:xfrm>
          <a:prstGeom prst="rect">
            <a:avLst/>
          </a:prstGeom>
        </p:spPr>
      </p:pic>
      <p:sp>
        <p:nvSpPr>
          <p:cNvPr id="71" name="Rectangle 70">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780E7A0-3137-A3CF-45DD-3CD534F74178}"/>
              </a:ext>
            </a:extLst>
          </p:cNvPr>
          <p:cNvSpPr>
            <a:spLocks noGrp="1"/>
          </p:cNvSpPr>
          <p:nvPr>
            <p:ph type="title"/>
          </p:nvPr>
        </p:nvSpPr>
        <p:spPr>
          <a:xfrm>
            <a:off x="8063116" y="1822091"/>
            <a:ext cx="3799031" cy="2085869"/>
          </a:xfrm>
        </p:spPr>
        <p:txBody>
          <a:bodyPr vert="horz" lIns="91440" tIns="45720" rIns="91440" bIns="45720" rtlCol="0" anchor="b">
            <a:normAutofit/>
          </a:bodyPr>
          <a:lstStyle/>
          <a:p>
            <a:r>
              <a:rPr lang="en-US" sz="4000" dirty="0">
                <a:solidFill>
                  <a:srgbClr val="FFFFFF"/>
                </a:solidFill>
              </a:rPr>
              <a:t>PART </a:t>
            </a:r>
            <a:r>
              <a:rPr lang="en-US" sz="4000" dirty="0">
                <a:solidFill>
                  <a:srgbClr val="FFFFFF"/>
                </a:solidFill>
                <a:latin typeface="Arial" panose="020B0604020202020204" pitchFamily="34" charset="0"/>
                <a:cs typeface="Arial" panose="020B0604020202020204" pitchFamily="34" charset="0"/>
              </a:rPr>
              <a:t>1</a:t>
            </a:r>
            <a:r>
              <a:rPr lang="en-US" sz="4000" dirty="0">
                <a:solidFill>
                  <a:srgbClr val="FFFFFF"/>
                </a:solidFill>
              </a:rPr>
              <a:t>:  </a:t>
            </a:r>
            <a:r>
              <a:rPr lang="en-US" sz="4000" dirty="0">
                <a:solidFill>
                  <a:schemeClr val="accent2"/>
                </a:solidFill>
              </a:rPr>
              <a:t>EXPERIMENTAL DESIGN</a:t>
            </a:r>
          </a:p>
        </p:txBody>
      </p:sp>
      <p:sp>
        <p:nvSpPr>
          <p:cNvPr id="73" name="Rectangle 72">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Rectangle 74">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79498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Part 1 Outline</a:t>
            </a:r>
            <a:endParaRPr sz="3600" dirty="0">
              <a:latin typeface="Arial"/>
              <a:ea typeface="Arial"/>
              <a:cs typeface="Arial"/>
              <a:sym typeface="Arial"/>
            </a:endParaRPr>
          </a:p>
        </p:txBody>
      </p:sp>
      <p:sp>
        <p:nvSpPr>
          <p:cNvPr id="153" name="Google Shape;153;p23"/>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rmAutofit lnSpcReduction="10000"/>
          </a:bodyPr>
          <a:lstStyle/>
          <a:p>
            <a:pPr marL="457200" indent="-342900">
              <a:spcBef>
                <a:spcPts val="1000"/>
              </a:spcBef>
              <a:spcAft>
                <a:spcPts val="0"/>
              </a:spcAft>
              <a:buSzPts val="1800"/>
              <a:buChar char="•"/>
            </a:pPr>
            <a:r>
              <a:rPr lang="en-US" sz="2800" b="1" dirty="0"/>
              <a:t>Experimental Design</a:t>
            </a:r>
          </a:p>
          <a:p>
            <a:pPr marL="914400" lvl="1" indent="-342900">
              <a:spcBef>
                <a:spcPts val="0"/>
              </a:spcBef>
              <a:spcAft>
                <a:spcPts val="0"/>
              </a:spcAft>
              <a:buSzPts val="1800"/>
              <a:buChar char="•"/>
            </a:pPr>
            <a:r>
              <a:rPr lang="en-US" sz="2400" dirty="0"/>
              <a:t>Manipulation and causation</a:t>
            </a:r>
          </a:p>
          <a:p>
            <a:pPr marL="914400" lvl="1" indent="-342900">
              <a:spcBef>
                <a:spcPts val="0"/>
              </a:spcBef>
              <a:spcAft>
                <a:spcPts val="0"/>
              </a:spcAft>
              <a:buSzPts val="1800"/>
              <a:buChar char="•"/>
            </a:pPr>
            <a:r>
              <a:rPr lang="en-US" sz="2400" dirty="0"/>
              <a:t>Variables &amp; Groups</a:t>
            </a:r>
            <a:endParaRPr sz="2400" dirty="0"/>
          </a:p>
          <a:p>
            <a:pPr marL="914400" lvl="1" indent="-342900">
              <a:spcBef>
                <a:spcPts val="0"/>
              </a:spcBef>
              <a:spcAft>
                <a:spcPts val="0"/>
              </a:spcAft>
              <a:buSzPts val="1800"/>
              <a:buChar char="•"/>
            </a:pPr>
            <a:r>
              <a:rPr lang="en-US" sz="2400" dirty="0"/>
              <a:t>Controls</a:t>
            </a:r>
            <a:endParaRPr sz="2400" dirty="0"/>
          </a:p>
          <a:p>
            <a:pPr marL="914400" lvl="1" indent="-342900">
              <a:spcBef>
                <a:spcPts val="0"/>
              </a:spcBef>
              <a:spcAft>
                <a:spcPts val="0"/>
              </a:spcAft>
              <a:buSzPts val="1800"/>
              <a:buChar char="•"/>
            </a:pPr>
            <a:r>
              <a:rPr lang="en-US" sz="2400" dirty="0"/>
              <a:t>Measurement</a:t>
            </a:r>
          </a:p>
          <a:p>
            <a:pPr marL="914400" lvl="1" indent="-342900">
              <a:spcBef>
                <a:spcPts val="0"/>
              </a:spcBef>
              <a:spcAft>
                <a:spcPts val="0"/>
              </a:spcAft>
              <a:buSzPts val="1800"/>
              <a:buChar char="•"/>
            </a:pPr>
            <a:r>
              <a:rPr lang="en-US" sz="2400" dirty="0"/>
              <a:t>Survey Design</a:t>
            </a:r>
            <a:endParaRPr sz="2400" dirty="0"/>
          </a:p>
          <a:p>
            <a:pPr marL="923925" lvl="1" indent="-344488">
              <a:spcBef>
                <a:spcPts val="0"/>
              </a:spcBef>
              <a:spcAft>
                <a:spcPts val="0"/>
              </a:spcAft>
              <a:buSzPts val="1800"/>
              <a:buChar char="•"/>
            </a:pPr>
            <a:r>
              <a:rPr lang="en-US" sz="2600" dirty="0"/>
              <a:t>Stimuli Design </a:t>
            </a:r>
            <a:endParaRPr sz="2600" dirty="0"/>
          </a:p>
          <a:p>
            <a:pPr marL="914400" lvl="1" indent="-342900">
              <a:spcBef>
                <a:spcPts val="0"/>
              </a:spcBef>
              <a:spcAft>
                <a:spcPts val="0"/>
              </a:spcAft>
              <a:buSzPts val="1800"/>
              <a:buChar char="•"/>
            </a:pPr>
            <a:r>
              <a:rPr lang="en-US" sz="2400" dirty="0"/>
              <a:t>Validity and Reliability</a:t>
            </a:r>
            <a:endParaRPr sz="2400" dirty="0"/>
          </a:p>
          <a:p>
            <a:pPr marL="914400" lvl="1" indent="-342900">
              <a:spcBef>
                <a:spcPts val="0"/>
              </a:spcBef>
              <a:spcAft>
                <a:spcPts val="0"/>
              </a:spcAft>
              <a:buSzPts val="1800"/>
              <a:buChar char="•"/>
            </a:pPr>
            <a:r>
              <a:rPr lang="en-US" sz="2400" dirty="0"/>
              <a:t>Demand characteristics</a:t>
            </a:r>
            <a:endParaRPr sz="2400" dirty="0"/>
          </a:p>
          <a:p>
            <a:pPr marL="457200" indent="-342900">
              <a:spcBef>
                <a:spcPts val="0"/>
              </a:spcBef>
              <a:spcAft>
                <a:spcPts val="0"/>
              </a:spcAft>
              <a:buSzPts val="1800"/>
              <a:buChar char="•"/>
            </a:pPr>
            <a:r>
              <a:rPr lang="en-US" sz="2800" b="1" dirty="0"/>
              <a:t>Sampling </a:t>
            </a:r>
            <a:endParaRPr sz="2800" b="1" dirty="0"/>
          </a:p>
          <a:p>
            <a:pPr marL="914400" lvl="1" indent="-342900">
              <a:spcBef>
                <a:spcPts val="0"/>
              </a:spcBef>
              <a:spcAft>
                <a:spcPts val="0"/>
              </a:spcAft>
              <a:buSzPts val="1800"/>
              <a:buChar char="•"/>
            </a:pPr>
            <a:r>
              <a:rPr lang="en-US" sz="2400" dirty="0"/>
              <a:t>Sampling music</a:t>
            </a:r>
            <a:endParaRPr sz="2400" dirty="0"/>
          </a:p>
          <a:p>
            <a:pPr marL="914400" lvl="1" indent="-342900">
              <a:spcBef>
                <a:spcPts val="0"/>
              </a:spcBef>
              <a:spcAft>
                <a:spcPts val="0"/>
              </a:spcAft>
              <a:buSzPts val="1800"/>
              <a:buChar char="•"/>
            </a:pPr>
            <a:r>
              <a:rPr lang="en-US" sz="2400" dirty="0"/>
              <a:t>Sampling humans </a:t>
            </a:r>
            <a:endParaRPr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72" name="Rectangle 17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800930"/>
            <a:ext cx="3703320" cy="22409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9" name="Google Shape;159;p24"/>
          <p:cNvSpPr txBox="1">
            <a:spLocks noGrp="1"/>
          </p:cNvSpPr>
          <p:nvPr>
            <p:ph type="title"/>
          </p:nvPr>
        </p:nvSpPr>
        <p:spPr>
          <a:xfrm>
            <a:off x="803189" y="1133891"/>
            <a:ext cx="3089189" cy="1461052"/>
          </a:xfrm>
          <a:prstGeom prst="rect">
            <a:avLst/>
          </a:prstGeom>
        </p:spPr>
        <p:txBody>
          <a:bodyPr spcFirstLastPara="1" vert="horz" lIns="91425" tIns="45700" rIns="91425" bIns="45700" rtlCol="0" anchor="ctr" anchorCtr="0">
            <a:normAutofit/>
          </a:bodyPr>
          <a:lstStyle/>
          <a:p>
            <a:pPr>
              <a:spcBef>
                <a:spcPts val="0"/>
              </a:spcBef>
            </a:pPr>
            <a:r>
              <a:rPr lang="en-US">
                <a:latin typeface="Arial"/>
                <a:ea typeface="Arial"/>
                <a:cs typeface="Arial"/>
                <a:sym typeface="Arial"/>
              </a:rPr>
              <a:t>Designing your experiment</a:t>
            </a:r>
          </a:p>
        </p:txBody>
      </p:sp>
      <p:sp>
        <p:nvSpPr>
          <p:cNvPr id="175" name="Rectangle 174">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1" name="Rectangle 170">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B77A1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3" name="Rectangle 172">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0" name="Google Shape;160;p24"/>
          <p:cNvSpPr txBox="1">
            <a:spLocks noGrp="1"/>
          </p:cNvSpPr>
          <p:nvPr>
            <p:ph type="body" idx="1"/>
          </p:nvPr>
        </p:nvSpPr>
        <p:spPr>
          <a:xfrm>
            <a:off x="4291061" y="3645194"/>
            <a:ext cx="7452940" cy="2532566"/>
          </a:xfrm>
          <a:prstGeom prst="rect">
            <a:avLst/>
          </a:prstGeom>
        </p:spPr>
        <p:txBody>
          <a:bodyPr spcFirstLastPara="1" vert="horz" lIns="91425" tIns="45700" rIns="91425" bIns="45700" rtlCol="0" anchorCtr="0">
            <a:normAutofit/>
          </a:bodyPr>
          <a:lstStyle/>
          <a:p>
            <a:pPr marL="0" indent="0">
              <a:lnSpc>
                <a:spcPct val="90000"/>
              </a:lnSpc>
              <a:spcBef>
                <a:spcPts val="1000"/>
              </a:spcBef>
              <a:spcAft>
                <a:spcPts val="0"/>
              </a:spcAft>
              <a:buClr>
                <a:srgbClr val="B77A17"/>
              </a:buClr>
              <a:buNone/>
            </a:pPr>
            <a:r>
              <a:rPr lang="en-US" sz="3200" dirty="0">
                <a:latin typeface="+mj-lt"/>
              </a:rPr>
              <a:t>What is the goal?</a:t>
            </a:r>
            <a:endParaRPr lang="en-US" sz="2400" dirty="0">
              <a:latin typeface="+mj-lt"/>
            </a:endParaRPr>
          </a:p>
          <a:p>
            <a:pPr marL="457200" indent="-342900">
              <a:lnSpc>
                <a:spcPct val="90000"/>
              </a:lnSpc>
              <a:spcBef>
                <a:spcPts val="1000"/>
              </a:spcBef>
              <a:spcAft>
                <a:spcPts val="1000"/>
              </a:spcAft>
              <a:buClr>
                <a:srgbClr val="B77A17"/>
              </a:buClr>
              <a:buSzPts val="1800"/>
              <a:buChar char="•"/>
            </a:pPr>
            <a:r>
              <a:rPr lang="en-US" sz="2800" dirty="0"/>
              <a:t>Capturing data that will </a:t>
            </a:r>
            <a:r>
              <a:rPr lang="en-US" sz="2800" i="1" dirty="0"/>
              <a:t>best </a:t>
            </a:r>
            <a:r>
              <a:rPr lang="en-US" sz="2800" dirty="0"/>
              <a:t>allow for the evaluation of your hypothesis.</a:t>
            </a:r>
          </a:p>
          <a:p>
            <a:pPr marL="457200" indent="-342900">
              <a:lnSpc>
                <a:spcPct val="90000"/>
              </a:lnSpc>
              <a:spcBef>
                <a:spcPts val="1000"/>
              </a:spcBef>
              <a:spcAft>
                <a:spcPts val="0"/>
              </a:spcAft>
              <a:buClr>
                <a:srgbClr val="B77A17"/>
              </a:buClr>
              <a:buSzPts val="1800"/>
              <a:buChar char="•"/>
            </a:pPr>
            <a:r>
              <a:rPr lang="en-US" sz="2800" dirty="0"/>
              <a:t>Ensuring the hypothesis has a chance to </a:t>
            </a:r>
            <a:r>
              <a:rPr lang="en-US" sz="2800" i="1" dirty="0"/>
              <a:t>fail</a:t>
            </a:r>
            <a:r>
              <a:rPr lang="en-US" sz="2800" dirty="0"/>
              <a:t>.</a:t>
            </a:r>
          </a:p>
          <a:p>
            <a:pPr marL="0" indent="0">
              <a:lnSpc>
                <a:spcPct val="90000"/>
              </a:lnSpc>
              <a:spcBef>
                <a:spcPts val="1000"/>
              </a:spcBef>
              <a:spcAft>
                <a:spcPts val="0"/>
              </a:spcAft>
              <a:buClr>
                <a:srgbClr val="B77A17"/>
              </a:buClr>
              <a:buNone/>
            </a:pPr>
            <a:endParaRPr lang="en-US" dirty="0"/>
          </a:p>
          <a:p>
            <a:pPr marL="0" indent="0">
              <a:lnSpc>
                <a:spcPct val="90000"/>
              </a:lnSpc>
              <a:spcBef>
                <a:spcPts val="1000"/>
              </a:spcBef>
              <a:spcAft>
                <a:spcPts val="0"/>
              </a:spcAft>
              <a:buClr>
                <a:srgbClr val="B77A17"/>
              </a:buClr>
              <a:buNone/>
            </a:pPr>
            <a:endParaRPr lang="en-US" dirty="0"/>
          </a:p>
        </p:txBody>
      </p:sp>
      <p:pic>
        <p:nvPicPr>
          <p:cNvPr id="5" name="Picture 4" descr="A person in a dirty lab coat&#10;&#10;Description automatically generated">
            <a:extLst>
              <a:ext uri="{FF2B5EF4-FFF2-40B4-BE49-F238E27FC236}">
                <a16:creationId xmlns:a16="http://schemas.microsoft.com/office/drawing/2014/main" id="{713DB138-1F83-A48E-51EA-BDEB70E48868}"/>
              </a:ext>
            </a:extLst>
          </p:cNvPr>
          <p:cNvPicPr>
            <a:picLocks noChangeAspect="1"/>
          </p:cNvPicPr>
          <p:nvPr/>
        </p:nvPicPr>
        <p:blipFill>
          <a:blip r:embed="rId3"/>
          <a:stretch>
            <a:fillRect/>
          </a:stretch>
        </p:blipFill>
        <p:spPr>
          <a:xfrm>
            <a:off x="461436" y="3089985"/>
            <a:ext cx="3688418" cy="3688418"/>
          </a:xfrm>
          <a:prstGeom prst="rect">
            <a:avLst/>
          </a:prstGeom>
        </p:spPr>
      </p:pic>
      <p:pic>
        <p:nvPicPr>
          <p:cNvPr id="9" name="Picture 8" descr="A light bulb with a question mark&#10;&#10;Description automatically generated">
            <a:extLst>
              <a:ext uri="{FF2B5EF4-FFF2-40B4-BE49-F238E27FC236}">
                <a16:creationId xmlns:a16="http://schemas.microsoft.com/office/drawing/2014/main" id="{DC337135-6C65-DC28-A7D5-442C81C7D76D}"/>
              </a:ext>
            </a:extLst>
          </p:cNvPr>
          <p:cNvPicPr>
            <a:picLocks noChangeAspect="1"/>
          </p:cNvPicPr>
          <p:nvPr/>
        </p:nvPicPr>
        <p:blipFill>
          <a:blip r:embed="rId4"/>
          <a:srcRect t="16121" b="16658"/>
          <a:stretch/>
        </p:blipFill>
        <p:spPr>
          <a:xfrm>
            <a:off x="4291061" y="816552"/>
            <a:ext cx="7502171" cy="2521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Designing your experiment</a:t>
            </a:r>
            <a:endParaRPr sz="3600" dirty="0">
              <a:latin typeface="Arial"/>
              <a:ea typeface="Arial"/>
              <a:cs typeface="Arial"/>
              <a:sym typeface="Arial"/>
            </a:endParaRPr>
          </a:p>
        </p:txBody>
      </p:sp>
      <p:sp>
        <p:nvSpPr>
          <p:cNvPr id="167" name="Google Shape;167;p25"/>
          <p:cNvSpPr txBox="1">
            <a:spLocks noGrp="1"/>
          </p:cNvSpPr>
          <p:nvPr>
            <p:ph type="body" idx="1"/>
          </p:nvPr>
        </p:nvSpPr>
        <p:spPr>
          <a:xfrm>
            <a:off x="2152649" y="1825625"/>
            <a:ext cx="8509907" cy="4351200"/>
          </a:xfrm>
          <a:prstGeom prst="rect">
            <a:avLst/>
          </a:prstGeom>
        </p:spPr>
        <p:txBody>
          <a:bodyPr spcFirstLastPara="1" vert="horz" wrap="square" lIns="91425" tIns="45700" rIns="91425" bIns="45700" rtlCol="0" anchor="t" anchorCtr="0">
            <a:normAutofit lnSpcReduction="10000"/>
          </a:bodyPr>
          <a:lstStyle/>
          <a:p>
            <a:pPr marL="0" indent="0">
              <a:spcBef>
                <a:spcPts val="1000"/>
              </a:spcBef>
              <a:spcAft>
                <a:spcPts val="0"/>
              </a:spcAft>
              <a:buNone/>
            </a:pPr>
            <a:r>
              <a:rPr lang="en-US" sz="2800" dirty="0"/>
              <a:t>Capturing data that will </a:t>
            </a:r>
            <a:r>
              <a:rPr lang="en-US" sz="2800" i="1" dirty="0"/>
              <a:t>best </a:t>
            </a:r>
            <a:r>
              <a:rPr lang="en-US" sz="2800" dirty="0"/>
              <a:t>allow for the evaluation of your hypothesis:</a:t>
            </a:r>
            <a:endParaRPr sz="2800" dirty="0"/>
          </a:p>
          <a:p>
            <a:pPr marL="457200" indent="-387350">
              <a:spcBef>
                <a:spcPts val="1000"/>
              </a:spcBef>
              <a:spcAft>
                <a:spcPts val="0"/>
              </a:spcAft>
              <a:buSzPts val="2500"/>
              <a:buChar char="•"/>
            </a:pPr>
            <a:r>
              <a:rPr lang="en-US" sz="2800" dirty="0"/>
              <a:t>Types of questions</a:t>
            </a:r>
            <a:endParaRPr sz="2800" dirty="0"/>
          </a:p>
          <a:p>
            <a:pPr marL="457200" indent="-387350">
              <a:spcBef>
                <a:spcPts val="0"/>
              </a:spcBef>
              <a:spcAft>
                <a:spcPts val="0"/>
              </a:spcAft>
              <a:buSzPts val="2500"/>
              <a:buChar char="•"/>
            </a:pPr>
            <a:r>
              <a:rPr lang="en-US" sz="2800" dirty="0"/>
              <a:t>Type of task (rate; rank; choose; etc.)</a:t>
            </a:r>
            <a:endParaRPr sz="2800" dirty="0"/>
          </a:p>
          <a:p>
            <a:pPr marL="457200" indent="-387350">
              <a:spcBef>
                <a:spcPts val="0"/>
              </a:spcBef>
              <a:spcAft>
                <a:spcPts val="0"/>
              </a:spcAft>
              <a:buSzPts val="2500"/>
              <a:buChar char="•"/>
            </a:pPr>
            <a:r>
              <a:rPr lang="en-US" sz="2800" dirty="0"/>
              <a:t>Clarity of instructions</a:t>
            </a:r>
            <a:endParaRPr sz="2800" dirty="0"/>
          </a:p>
          <a:p>
            <a:pPr marL="457200" indent="-387350">
              <a:spcBef>
                <a:spcPts val="0"/>
              </a:spcBef>
              <a:spcAft>
                <a:spcPts val="0"/>
              </a:spcAft>
              <a:buSzPts val="2500"/>
              <a:buChar char="•"/>
            </a:pPr>
            <a:r>
              <a:rPr lang="en-US" sz="2800" dirty="0"/>
              <a:t>Appropriate stimuli (selection, length)</a:t>
            </a:r>
            <a:endParaRPr sz="2800" dirty="0"/>
          </a:p>
          <a:p>
            <a:pPr marL="457200" indent="-387350">
              <a:spcBef>
                <a:spcPts val="0"/>
              </a:spcBef>
              <a:spcAft>
                <a:spcPts val="0"/>
              </a:spcAft>
              <a:buSzPts val="2500"/>
              <a:buChar char="•"/>
            </a:pPr>
            <a:r>
              <a:rPr lang="en-US" sz="2800" dirty="0"/>
              <a:t>Order effects </a:t>
            </a:r>
            <a:endParaRPr sz="2800" dirty="0"/>
          </a:p>
          <a:p>
            <a:pPr marL="457200" indent="-387350">
              <a:spcBef>
                <a:spcPts val="0"/>
              </a:spcBef>
              <a:spcAft>
                <a:spcPts val="0"/>
              </a:spcAft>
              <a:buSzPts val="2500"/>
              <a:buChar char="•"/>
            </a:pPr>
            <a:r>
              <a:rPr lang="en-US" sz="2800" dirty="0"/>
              <a:t>Appropriate controls and conditions</a:t>
            </a:r>
            <a:endParaRPr sz="2800" dirty="0"/>
          </a:p>
          <a:p>
            <a:pPr marL="457200" indent="-387350">
              <a:spcBef>
                <a:spcPts val="0"/>
              </a:spcBef>
              <a:spcAft>
                <a:spcPts val="0"/>
              </a:spcAft>
              <a:buSzPts val="2500"/>
              <a:buChar char="•"/>
            </a:pPr>
            <a:r>
              <a:rPr lang="en-US" sz="2800" dirty="0"/>
              <a:t>Participant pool &amp; generalizability</a:t>
            </a:r>
            <a:endParaRPr sz="2800" dirty="0"/>
          </a:p>
          <a:p>
            <a:pPr marL="457200" indent="-387350">
              <a:spcBef>
                <a:spcPts val="0"/>
              </a:spcBef>
              <a:spcAft>
                <a:spcPts val="0"/>
              </a:spcAft>
              <a:buSzPts val="2500"/>
              <a:buChar char="•"/>
            </a:pPr>
            <a:r>
              <a:rPr lang="en-US" sz="2800" dirty="0"/>
              <a:t>Understanding and avoiding bias</a:t>
            </a:r>
            <a:endParaRPr sz="2800" dirty="0"/>
          </a:p>
          <a:p>
            <a:pPr marL="0" indent="0">
              <a:spcBef>
                <a:spcPts val="100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Variables</a:t>
            </a:r>
            <a:r>
              <a:rPr lang="en-US" dirty="0">
                <a:latin typeface="Arial"/>
                <a:ea typeface="Arial"/>
                <a:cs typeface="Arial"/>
                <a:sym typeface="Arial"/>
              </a:rPr>
              <a:t> </a:t>
            </a:r>
            <a:endParaRPr dirty="0">
              <a:latin typeface="Arial"/>
              <a:ea typeface="Arial"/>
              <a:cs typeface="Arial"/>
              <a:sym typeface="Arial"/>
            </a:endParaRPr>
          </a:p>
        </p:txBody>
      </p:sp>
      <p:sp>
        <p:nvSpPr>
          <p:cNvPr id="195" name="Google Shape;195;p29"/>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rmAutofit fontScale="92500"/>
          </a:bodyPr>
          <a:lstStyle/>
          <a:p>
            <a:pPr marL="0" indent="0">
              <a:spcBef>
                <a:spcPts val="1000"/>
              </a:spcBef>
              <a:spcAft>
                <a:spcPts val="0"/>
              </a:spcAft>
              <a:buNone/>
            </a:pPr>
            <a:r>
              <a:rPr lang="en-US" sz="3200" b="1" dirty="0"/>
              <a:t>Dependent Variable: </a:t>
            </a:r>
            <a:r>
              <a:rPr lang="en-US" sz="3200" dirty="0"/>
              <a:t>The thing you are measuring.  A.k.a. </a:t>
            </a:r>
            <a:r>
              <a:rPr lang="en-US" sz="3200" dirty="0">
                <a:solidFill>
                  <a:schemeClr val="accent5"/>
                </a:solidFill>
              </a:rPr>
              <a:t>the response variable; the outcome variable</a:t>
            </a:r>
            <a:r>
              <a:rPr lang="en-US" sz="3200" i="1" dirty="0"/>
              <a:t>.</a:t>
            </a:r>
            <a:endParaRPr sz="3200" i="1" dirty="0"/>
          </a:p>
          <a:p>
            <a:pPr marL="0" indent="0">
              <a:spcBef>
                <a:spcPts val="1000"/>
              </a:spcBef>
              <a:spcAft>
                <a:spcPts val="0"/>
              </a:spcAft>
              <a:buNone/>
            </a:pPr>
            <a:endParaRPr sz="3200" i="1" dirty="0"/>
          </a:p>
          <a:p>
            <a:pPr marL="0" indent="0">
              <a:spcBef>
                <a:spcPts val="1000"/>
              </a:spcBef>
              <a:spcAft>
                <a:spcPts val="0"/>
              </a:spcAft>
              <a:buNone/>
            </a:pPr>
            <a:r>
              <a:rPr lang="en-US" sz="3200" b="1" dirty="0"/>
              <a:t>Independent Variable:</a:t>
            </a:r>
            <a:r>
              <a:rPr lang="en-US" sz="3200" dirty="0"/>
              <a:t> A variable that is manipulated or changed in the experiment/study to observe </a:t>
            </a:r>
            <a:r>
              <a:rPr lang="en-US" sz="3200" dirty="0">
                <a:solidFill>
                  <a:schemeClr val="accent5"/>
                </a:solidFill>
              </a:rPr>
              <a:t>its effect on a dependent variable</a:t>
            </a:r>
            <a:r>
              <a:rPr lang="en-US" sz="3200" dirty="0"/>
              <a:t>.</a:t>
            </a:r>
            <a:r>
              <a:rPr lang="en-US" sz="3200" b="1" dirty="0"/>
              <a:t> </a:t>
            </a:r>
            <a:r>
              <a:rPr lang="en-US" sz="3200" dirty="0"/>
              <a:t>A.k.a. </a:t>
            </a:r>
            <a:r>
              <a:rPr lang="en-US" sz="3200" dirty="0">
                <a:solidFill>
                  <a:schemeClr val="accent5"/>
                </a:solidFill>
              </a:rPr>
              <a:t>the predictor variable; the condition.</a:t>
            </a:r>
            <a:endParaRPr sz="3200" b="1" dirty="0"/>
          </a:p>
          <a:p>
            <a:pPr marL="0" indent="0">
              <a:spcBef>
                <a:spcPts val="1000"/>
              </a:spcBef>
              <a:spcAft>
                <a:spcPts val="0"/>
              </a:spcAft>
              <a:buNone/>
            </a:pPr>
            <a:endParaRPr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Manipulation &amp; Causation</a:t>
            </a:r>
            <a:endParaRPr sz="3600" dirty="0">
              <a:latin typeface="Arial"/>
              <a:ea typeface="Arial"/>
              <a:cs typeface="Arial"/>
              <a:sym typeface="Arial"/>
            </a:endParaRPr>
          </a:p>
        </p:txBody>
      </p:sp>
      <p:sp>
        <p:nvSpPr>
          <p:cNvPr id="174" name="Google Shape;174;p26"/>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rmAutofit fontScale="92500" lnSpcReduction="20000"/>
          </a:bodyPr>
          <a:lstStyle/>
          <a:p>
            <a:pPr marL="0" indent="0" algn="ctr">
              <a:spcBef>
                <a:spcPts val="1000"/>
              </a:spcBef>
              <a:spcAft>
                <a:spcPts val="0"/>
              </a:spcAft>
              <a:buNone/>
            </a:pPr>
            <a:r>
              <a:rPr lang="en-US" sz="3200" dirty="0"/>
              <a:t>“</a:t>
            </a:r>
            <a:r>
              <a:rPr lang="en-US" sz="3200" i="1" dirty="0"/>
              <a:t>No causation without manipulation”</a:t>
            </a:r>
            <a:endParaRPr sz="3200" i="1" dirty="0"/>
          </a:p>
          <a:p>
            <a:pPr marL="457200" indent="0">
              <a:spcBef>
                <a:spcPts val="1000"/>
              </a:spcBef>
              <a:spcAft>
                <a:spcPts val="0"/>
              </a:spcAft>
              <a:buNone/>
            </a:pPr>
            <a:endParaRPr sz="3200" dirty="0"/>
          </a:p>
          <a:p>
            <a:pPr marL="457200" indent="-342900">
              <a:spcBef>
                <a:spcPts val="1000"/>
              </a:spcBef>
              <a:spcAft>
                <a:spcPts val="2000"/>
              </a:spcAft>
              <a:buSzPts val="1800"/>
              <a:buChar char="•"/>
            </a:pPr>
            <a:r>
              <a:rPr lang="en-US" sz="3200" dirty="0"/>
              <a:t>Subjective evaluation frequently in the form of surveys, which are often </a:t>
            </a:r>
            <a:r>
              <a:rPr lang="en-US" sz="3200" dirty="0">
                <a:solidFill>
                  <a:schemeClr val="accent5"/>
                </a:solidFill>
              </a:rPr>
              <a:t>correlational</a:t>
            </a:r>
            <a:r>
              <a:rPr lang="en-US" sz="3200" dirty="0"/>
              <a:t> </a:t>
            </a:r>
            <a:endParaRPr sz="3200" dirty="0"/>
          </a:p>
          <a:p>
            <a:pPr marL="0" indent="0" algn="ctr">
              <a:spcBef>
                <a:spcPts val="1000"/>
              </a:spcBef>
              <a:spcAft>
                <a:spcPts val="0"/>
              </a:spcAft>
              <a:buNone/>
            </a:pPr>
            <a:r>
              <a:rPr lang="en-US" sz="3200" dirty="0">
                <a:solidFill>
                  <a:schemeClr val="accent5"/>
                </a:solidFill>
              </a:rPr>
              <a:t>Internal Validity</a:t>
            </a:r>
            <a:endParaRPr sz="3200" dirty="0">
              <a:solidFill>
                <a:schemeClr val="accent5"/>
              </a:solidFill>
            </a:endParaRPr>
          </a:p>
          <a:p>
            <a:pPr marL="457200" indent="-342900">
              <a:spcBef>
                <a:spcPts val="1000"/>
              </a:spcBef>
              <a:spcAft>
                <a:spcPts val="0"/>
              </a:spcAft>
              <a:buSzPts val="1800"/>
              <a:buChar char="•"/>
            </a:pPr>
            <a:r>
              <a:rPr lang="en-US" sz="3200" dirty="0"/>
              <a:t>Manipulating one variable (independent variable) to examine impact on a response variable (dependent variable) in order to infer causality (and not just correlation).</a:t>
            </a:r>
            <a:endParaRPr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 name="Rectangle 1">
            <a:extLst>
              <a:ext uri="{FF2B5EF4-FFF2-40B4-BE49-F238E27FC236}">
                <a16:creationId xmlns:a16="http://schemas.microsoft.com/office/drawing/2014/main" id="{6B63ECB6-C678-B06E-A653-7979E7760120}"/>
              </a:ext>
            </a:extLst>
          </p:cNvPr>
          <p:cNvSpPr/>
          <p:nvPr/>
        </p:nvSpPr>
        <p:spPr>
          <a:xfrm>
            <a:off x="2152650" y="3429000"/>
            <a:ext cx="7886700" cy="3063874"/>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Google Shape;180;p27"/>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t>Examples: </a:t>
            </a:r>
            <a:endParaRPr sz="3600" dirty="0"/>
          </a:p>
        </p:txBody>
      </p:sp>
      <p:sp>
        <p:nvSpPr>
          <p:cNvPr id="181" name="Google Shape;181;p27"/>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1000"/>
              </a:spcBef>
              <a:spcAft>
                <a:spcPts val="0"/>
              </a:spcAft>
              <a:buNone/>
            </a:pPr>
            <a:r>
              <a:rPr lang="en-US" sz="3200" dirty="0">
                <a:solidFill>
                  <a:schemeClr val="accent5"/>
                </a:solidFill>
              </a:rPr>
              <a:t>SCENARIO 1: </a:t>
            </a:r>
            <a:endParaRPr sz="3200" dirty="0">
              <a:solidFill>
                <a:schemeClr val="accent5"/>
              </a:solidFill>
            </a:endParaRPr>
          </a:p>
          <a:p>
            <a:pPr marL="0" indent="0">
              <a:spcBef>
                <a:spcPts val="1000"/>
              </a:spcBef>
              <a:spcAft>
                <a:spcPts val="0"/>
              </a:spcAft>
              <a:buNone/>
            </a:pPr>
            <a:r>
              <a:rPr lang="en-US" sz="3200" dirty="0"/>
              <a:t>SOURCE SEPARATION EVALUATION</a:t>
            </a:r>
            <a:endParaRPr sz="3200" dirty="0"/>
          </a:p>
          <a:p>
            <a:pPr marL="0" indent="0">
              <a:spcBef>
                <a:spcPts val="1000"/>
              </a:spcBef>
              <a:spcAft>
                <a:spcPts val="0"/>
              </a:spcAft>
              <a:buNone/>
            </a:pPr>
            <a:endParaRPr sz="3200" dirty="0"/>
          </a:p>
          <a:p>
            <a:pPr marL="457200" indent="-342900">
              <a:spcBef>
                <a:spcPts val="1000"/>
              </a:spcBef>
              <a:spcAft>
                <a:spcPts val="0"/>
              </a:spcAft>
              <a:buSzPts val="1800"/>
              <a:buChar char="•"/>
            </a:pPr>
            <a:r>
              <a:rPr lang="en-US" sz="3200" dirty="0"/>
              <a:t>Stimuli created by </a:t>
            </a:r>
            <a:r>
              <a:rPr lang="en-CA" sz="3200" dirty="0"/>
              <a:t>(or grouped by) condition (i.e., different models)</a:t>
            </a:r>
            <a:endParaRPr sz="3200" dirty="0"/>
          </a:p>
          <a:p>
            <a:pPr marL="457200" indent="-342900">
              <a:spcBef>
                <a:spcPts val="0"/>
              </a:spcBef>
              <a:spcAft>
                <a:spcPts val="0"/>
              </a:spcAft>
              <a:buSzPts val="1800"/>
              <a:buChar char="•"/>
            </a:pPr>
            <a:r>
              <a:rPr lang="en-US" sz="3200" dirty="0"/>
              <a:t>Are there changes in the stimuli that could arise from causes </a:t>
            </a:r>
            <a:r>
              <a:rPr lang="en-US" sz="3200" i="1" dirty="0"/>
              <a:t>other </a:t>
            </a:r>
            <a:r>
              <a:rPr lang="en-US" sz="3200" dirty="0"/>
              <a:t>than the main condition (or IV) of interest?</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Rectangle 1">
            <a:extLst>
              <a:ext uri="{FF2B5EF4-FFF2-40B4-BE49-F238E27FC236}">
                <a16:creationId xmlns:a16="http://schemas.microsoft.com/office/drawing/2014/main" id="{8317402B-1850-D085-EF38-D5875875EF6D}"/>
              </a:ext>
            </a:extLst>
          </p:cNvPr>
          <p:cNvSpPr/>
          <p:nvPr/>
        </p:nvSpPr>
        <p:spPr>
          <a:xfrm>
            <a:off x="2152650" y="3309263"/>
            <a:ext cx="7727950" cy="3183611"/>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28"/>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t>Examples</a:t>
            </a:r>
            <a:r>
              <a:rPr lang="en-US" dirty="0"/>
              <a:t>: </a:t>
            </a:r>
            <a:endParaRPr dirty="0"/>
          </a:p>
        </p:txBody>
      </p:sp>
      <p:sp>
        <p:nvSpPr>
          <p:cNvPr id="188" name="Google Shape;188;p28"/>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rmAutofit lnSpcReduction="10000"/>
          </a:bodyPr>
          <a:lstStyle/>
          <a:p>
            <a:pPr marL="0" indent="0">
              <a:spcBef>
                <a:spcPts val="1000"/>
              </a:spcBef>
              <a:spcAft>
                <a:spcPts val="0"/>
              </a:spcAft>
              <a:buNone/>
            </a:pPr>
            <a:r>
              <a:rPr lang="en-US" sz="3200" dirty="0">
                <a:solidFill>
                  <a:schemeClr val="accent5"/>
                </a:solidFill>
              </a:rPr>
              <a:t>SCENARIO 2: </a:t>
            </a:r>
            <a:endParaRPr sz="3200" dirty="0">
              <a:solidFill>
                <a:schemeClr val="accent5"/>
              </a:solidFill>
            </a:endParaRPr>
          </a:p>
          <a:p>
            <a:pPr marL="0" indent="0">
              <a:spcBef>
                <a:spcPts val="1000"/>
              </a:spcBef>
              <a:spcAft>
                <a:spcPts val="0"/>
              </a:spcAft>
              <a:buNone/>
            </a:pPr>
            <a:r>
              <a:rPr lang="en-US" sz="3200" dirty="0"/>
              <a:t>EMOTION RECOGNITION EVALUATION</a:t>
            </a:r>
            <a:endParaRPr sz="3200" dirty="0"/>
          </a:p>
          <a:p>
            <a:pPr marL="0" indent="0">
              <a:spcBef>
                <a:spcPts val="1000"/>
              </a:spcBef>
              <a:spcAft>
                <a:spcPts val="0"/>
              </a:spcAft>
              <a:buNone/>
            </a:pPr>
            <a:endParaRPr sz="3200" dirty="0"/>
          </a:p>
          <a:p>
            <a:pPr marL="457200" indent="-342900">
              <a:spcBef>
                <a:spcPts val="1000"/>
              </a:spcBef>
              <a:spcAft>
                <a:spcPts val="0"/>
              </a:spcAft>
              <a:buSzPts val="1800"/>
              <a:buChar char="•"/>
            </a:pPr>
            <a:r>
              <a:rPr lang="en-US" sz="3200" dirty="0"/>
              <a:t>People rate perceived emotion of samples/stimuli, and:</a:t>
            </a:r>
            <a:endParaRPr sz="3200" dirty="0"/>
          </a:p>
          <a:p>
            <a:pPr marL="914400" lvl="1" indent="-342900">
              <a:spcBef>
                <a:spcPts val="0"/>
              </a:spcBef>
              <a:spcAft>
                <a:spcPts val="0"/>
              </a:spcAft>
              <a:buSzPts val="1800"/>
              <a:buChar char="•"/>
            </a:pPr>
            <a:r>
              <a:rPr lang="en-US" sz="2800" dirty="0"/>
              <a:t>Compare against ground truth labels from your model?</a:t>
            </a:r>
            <a:endParaRPr sz="2800" dirty="0"/>
          </a:p>
          <a:p>
            <a:pPr marL="914400" lvl="1" indent="-342900">
              <a:spcBef>
                <a:spcPts val="0"/>
              </a:spcBef>
              <a:spcAft>
                <a:spcPts val="0"/>
              </a:spcAft>
              <a:buSzPts val="1800"/>
              <a:buChar char="•"/>
            </a:pPr>
            <a:r>
              <a:rPr lang="en-US" sz="2800" dirty="0"/>
              <a:t>Compare against ground truth labels from multiple models?</a:t>
            </a:r>
            <a:endParaRPr sz="2800" dirty="0"/>
          </a:p>
          <a:p>
            <a:pPr marL="914400" lvl="1" indent="-342900">
              <a:spcBef>
                <a:spcPts val="0"/>
              </a:spcBef>
              <a:spcAft>
                <a:spcPts val="0"/>
              </a:spcAft>
              <a:buSzPts val="1800"/>
              <a:buChar char="•"/>
            </a:pPr>
            <a:endParaRPr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1"/>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rmAutofit fontScale="92500" lnSpcReduction="10000"/>
          </a:bodyPr>
          <a:lstStyle/>
          <a:p>
            <a:pPr marL="0" indent="0">
              <a:spcBef>
                <a:spcPts val="1000"/>
              </a:spcBef>
              <a:spcAft>
                <a:spcPts val="0"/>
              </a:spcAft>
              <a:buNone/>
            </a:pPr>
            <a:r>
              <a:rPr lang="en-US" sz="2700" dirty="0"/>
              <a:t>To be confident claiming </a:t>
            </a:r>
            <a:r>
              <a:rPr lang="en-US" sz="2700" dirty="0">
                <a:solidFill>
                  <a:schemeClr val="accent5"/>
                </a:solidFill>
              </a:rPr>
              <a:t>X </a:t>
            </a:r>
            <a:r>
              <a:rPr lang="en-US" sz="2700" i="1" dirty="0">
                <a:solidFill>
                  <a:schemeClr val="accent5"/>
                </a:solidFill>
              </a:rPr>
              <a:t>causes</a:t>
            </a:r>
            <a:r>
              <a:rPr lang="en-US" sz="2700" dirty="0">
                <a:solidFill>
                  <a:schemeClr val="accent5"/>
                </a:solidFill>
              </a:rPr>
              <a:t> Y</a:t>
            </a:r>
            <a:r>
              <a:rPr lang="en-US" sz="2700" dirty="0"/>
              <a:t>, we have to be cautious that there are not other explanations.</a:t>
            </a:r>
            <a:endParaRPr sz="2700" dirty="0"/>
          </a:p>
          <a:p>
            <a:pPr marL="0" indent="0">
              <a:spcBef>
                <a:spcPts val="1000"/>
              </a:spcBef>
              <a:spcAft>
                <a:spcPts val="0"/>
              </a:spcAft>
              <a:buNone/>
            </a:pPr>
            <a:endParaRPr sz="2700" dirty="0"/>
          </a:p>
          <a:p>
            <a:pPr marL="0" indent="0">
              <a:lnSpc>
                <a:spcPct val="115000"/>
              </a:lnSpc>
              <a:spcBef>
                <a:spcPts val="1000"/>
              </a:spcBef>
              <a:spcAft>
                <a:spcPts val="0"/>
              </a:spcAft>
              <a:buNone/>
            </a:pPr>
            <a:r>
              <a:rPr lang="en-US" sz="2500" b="1" dirty="0"/>
              <a:t>Conditions</a:t>
            </a:r>
            <a:r>
              <a:rPr lang="en-US" sz="2500" dirty="0"/>
              <a:t>: Different setups or variations in an experiment used to test effects on the outcome (i.e., IV).</a:t>
            </a:r>
            <a:endParaRPr sz="2500" dirty="0"/>
          </a:p>
          <a:p>
            <a:pPr marL="0" indent="0">
              <a:lnSpc>
                <a:spcPct val="115000"/>
              </a:lnSpc>
              <a:spcBef>
                <a:spcPts val="1000"/>
              </a:spcBef>
              <a:spcAft>
                <a:spcPts val="0"/>
              </a:spcAft>
              <a:buNone/>
            </a:pPr>
            <a:r>
              <a:rPr lang="en-US" sz="2500" b="1" dirty="0"/>
              <a:t>Controls: </a:t>
            </a:r>
            <a:r>
              <a:rPr lang="en-US" sz="2500" dirty="0"/>
              <a:t>Elements held constant to prevent them from influencing the outcome, ensuring that only the variable of interest affects the results.</a:t>
            </a:r>
            <a:endParaRPr sz="2500" dirty="0"/>
          </a:p>
          <a:p>
            <a:pPr marL="0" indent="0">
              <a:lnSpc>
                <a:spcPct val="115000"/>
              </a:lnSpc>
              <a:spcBef>
                <a:spcPts val="1000"/>
              </a:spcBef>
              <a:spcAft>
                <a:spcPts val="0"/>
              </a:spcAft>
              <a:buNone/>
            </a:pPr>
            <a:r>
              <a:rPr lang="en-US" sz="2500" b="1" dirty="0" err="1"/>
              <a:t>Covariates:</a:t>
            </a:r>
            <a:r>
              <a:rPr lang="en-US" sz="2500" dirty="0" err="1"/>
              <a:t>Additional</a:t>
            </a:r>
            <a:r>
              <a:rPr lang="en-US" sz="2500" dirty="0"/>
              <a:t> variables that may impact the outcome and are measured to account for their influence in the analysis.</a:t>
            </a:r>
            <a:endParaRPr sz="2500" dirty="0"/>
          </a:p>
        </p:txBody>
      </p:sp>
      <p:sp>
        <p:nvSpPr>
          <p:cNvPr id="208" name="Google Shape;208;p31"/>
          <p:cNvSpPr txBox="1">
            <a:spLocks noGrp="1"/>
          </p:cNvSpPr>
          <p:nvPr>
            <p:ph type="title"/>
          </p:nvPr>
        </p:nvSpPr>
        <p:spPr>
          <a:xfrm>
            <a:off x="2152650" y="512087"/>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Conditions, Controls, Covariates </a:t>
            </a:r>
            <a:endParaRPr sz="3600" dirty="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C22DC905-DCB3-7EB4-3E4B-3F26B49991AF}"/>
            </a:ext>
          </a:extLst>
        </p:cNvPr>
        <p:cNvGrpSpPr/>
        <p:nvPr/>
      </p:nvGrpSpPr>
      <p:grpSpPr>
        <a:xfrm>
          <a:off x="0" y="0"/>
          <a:ext cx="0" cy="0"/>
          <a:chOff x="0" y="0"/>
          <a:chExt cx="0" cy="0"/>
        </a:xfrm>
      </p:grpSpPr>
      <p:sp>
        <p:nvSpPr>
          <p:cNvPr id="209" name="Google Shape;209;p31">
            <a:extLst>
              <a:ext uri="{FF2B5EF4-FFF2-40B4-BE49-F238E27FC236}">
                <a16:creationId xmlns:a16="http://schemas.microsoft.com/office/drawing/2014/main" id="{282B4CA8-5C75-B781-24B2-87639B7AC838}"/>
              </a:ext>
            </a:extLst>
          </p:cNvPr>
          <p:cNvSpPr txBox="1">
            <a:spLocks noGrp="1"/>
          </p:cNvSpPr>
          <p:nvPr>
            <p:ph type="body" idx="1"/>
          </p:nvPr>
        </p:nvSpPr>
        <p:spPr>
          <a:xfrm>
            <a:off x="2152650" y="695325"/>
            <a:ext cx="7886700" cy="4351200"/>
          </a:xfrm>
          <a:prstGeom prst="rect">
            <a:avLst/>
          </a:prstGeom>
        </p:spPr>
        <p:txBody>
          <a:bodyPr spcFirstLastPara="1" vert="horz" wrap="square" lIns="91425" tIns="45700" rIns="91425" bIns="45700" rtlCol="0" anchor="t" anchorCtr="0">
            <a:normAutofit fontScale="92500" lnSpcReduction="10000"/>
          </a:bodyPr>
          <a:lstStyle/>
          <a:p>
            <a:pPr marL="0" indent="0">
              <a:spcBef>
                <a:spcPts val="1000"/>
              </a:spcBef>
              <a:spcAft>
                <a:spcPts val="0"/>
              </a:spcAft>
              <a:buNone/>
            </a:pPr>
            <a:r>
              <a:rPr lang="en-US" sz="2700" dirty="0">
                <a:solidFill>
                  <a:srgbClr val="465359"/>
                </a:solidFill>
              </a:rPr>
              <a:t>To be confident claiming X </a:t>
            </a:r>
            <a:r>
              <a:rPr lang="en-US" sz="2700" i="1" dirty="0">
                <a:solidFill>
                  <a:srgbClr val="465359"/>
                </a:solidFill>
              </a:rPr>
              <a:t>causes</a:t>
            </a:r>
            <a:r>
              <a:rPr lang="en-US" sz="2700" dirty="0">
                <a:solidFill>
                  <a:srgbClr val="465359"/>
                </a:solidFill>
              </a:rPr>
              <a:t> Y, we have to be cautious that there are not other explanations.</a:t>
            </a:r>
            <a:endParaRPr sz="2700" dirty="0">
              <a:solidFill>
                <a:srgbClr val="465359"/>
              </a:solidFill>
            </a:endParaRPr>
          </a:p>
          <a:p>
            <a:pPr marL="0" indent="0">
              <a:spcBef>
                <a:spcPts val="1000"/>
              </a:spcBef>
              <a:spcAft>
                <a:spcPts val="0"/>
              </a:spcAft>
              <a:buNone/>
            </a:pPr>
            <a:endParaRPr sz="2700" dirty="0">
              <a:solidFill>
                <a:srgbClr val="465359"/>
              </a:solidFill>
            </a:endParaRPr>
          </a:p>
          <a:p>
            <a:pPr marL="0" indent="0">
              <a:lnSpc>
                <a:spcPct val="115000"/>
              </a:lnSpc>
              <a:spcBef>
                <a:spcPts val="1000"/>
              </a:spcBef>
              <a:spcAft>
                <a:spcPts val="0"/>
              </a:spcAft>
              <a:buNone/>
            </a:pPr>
            <a:r>
              <a:rPr lang="en-US" sz="2500" b="1" dirty="0"/>
              <a:t>Conditions</a:t>
            </a:r>
            <a:r>
              <a:rPr lang="en-US" sz="2500" dirty="0"/>
              <a:t>: Different setups or variations in an experiment used to test effects on the outcome (i.e., IV).</a:t>
            </a:r>
            <a:endParaRPr sz="2500" dirty="0"/>
          </a:p>
          <a:p>
            <a:pPr marL="0" indent="0">
              <a:lnSpc>
                <a:spcPct val="115000"/>
              </a:lnSpc>
              <a:spcBef>
                <a:spcPts val="1000"/>
              </a:spcBef>
              <a:spcAft>
                <a:spcPts val="0"/>
              </a:spcAft>
              <a:buNone/>
            </a:pPr>
            <a:r>
              <a:rPr lang="en-US" sz="2500" b="1" dirty="0">
                <a:solidFill>
                  <a:schemeClr val="bg1"/>
                </a:solidFill>
              </a:rPr>
              <a:t>Controls: </a:t>
            </a:r>
            <a:r>
              <a:rPr lang="en-US" sz="2500" dirty="0">
                <a:solidFill>
                  <a:schemeClr val="bg1"/>
                </a:solidFill>
              </a:rPr>
              <a:t>Elements held constant to prevent them from influencing the outcome, ensuring that only the variable of interest affects the results.</a:t>
            </a:r>
            <a:endParaRPr sz="2500" dirty="0">
              <a:solidFill>
                <a:schemeClr val="bg1"/>
              </a:solidFill>
            </a:endParaRPr>
          </a:p>
          <a:p>
            <a:pPr marL="0" indent="0">
              <a:lnSpc>
                <a:spcPct val="115000"/>
              </a:lnSpc>
              <a:spcBef>
                <a:spcPts val="1000"/>
              </a:spcBef>
              <a:spcAft>
                <a:spcPts val="0"/>
              </a:spcAft>
              <a:buNone/>
            </a:pPr>
            <a:r>
              <a:rPr lang="en-US" sz="2500" b="1" dirty="0" err="1">
                <a:solidFill>
                  <a:schemeClr val="bg1"/>
                </a:solidFill>
              </a:rPr>
              <a:t>Covariates:</a:t>
            </a:r>
            <a:r>
              <a:rPr lang="en-US" sz="2500" dirty="0" err="1">
                <a:solidFill>
                  <a:schemeClr val="bg1"/>
                </a:solidFill>
              </a:rPr>
              <a:t>Additional</a:t>
            </a:r>
            <a:r>
              <a:rPr lang="en-US" sz="2500" dirty="0">
                <a:solidFill>
                  <a:schemeClr val="bg1"/>
                </a:solidFill>
              </a:rPr>
              <a:t> variables that may impact the outcome and are measured to account for their influence in the analysis.</a:t>
            </a:r>
            <a:endParaRPr sz="2500" dirty="0">
              <a:solidFill>
                <a:schemeClr val="bg1"/>
              </a:solidFill>
            </a:endParaRPr>
          </a:p>
        </p:txBody>
      </p:sp>
      <p:sp>
        <p:nvSpPr>
          <p:cNvPr id="208" name="Google Shape;208;p31">
            <a:extLst>
              <a:ext uri="{FF2B5EF4-FFF2-40B4-BE49-F238E27FC236}">
                <a16:creationId xmlns:a16="http://schemas.microsoft.com/office/drawing/2014/main" id="{3F6ECABE-296D-9426-552C-76CAC48DE5B7}"/>
              </a:ext>
            </a:extLst>
          </p:cNvPr>
          <p:cNvSpPr txBox="1">
            <a:spLocks noGrp="1"/>
          </p:cNvSpPr>
          <p:nvPr>
            <p:ph type="title"/>
          </p:nvPr>
        </p:nvSpPr>
        <p:spPr>
          <a:xfrm>
            <a:off x="2152650" y="512087"/>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Conditions, Controls, Covariates </a:t>
            </a:r>
            <a:endParaRPr sz="3600" dirty="0">
              <a:latin typeface="Arial"/>
              <a:ea typeface="Arial"/>
              <a:cs typeface="Arial"/>
              <a:sym typeface="Arial"/>
            </a:endParaRPr>
          </a:p>
        </p:txBody>
      </p:sp>
    </p:spTree>
    <p:extLst>
      <p:ext uri="{BB962C8B-B14F-4D97-AF65-F5344CB8AC3E}">
        <p14:creationId xmlns:p14="http://schemas.microsoft.com/office/powerpoint/2010/main" val="3043016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01C0F6-D803-89DA-FD9D-1D07C653D544}"/>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rawing of a person's head&#10;&#10;Description automatically generated">
            <a:extLst>
              <a:ext uri="{FF2B5EF4-FFF2-40B4-BE49-F238E27FC236}">
                <a16:creationId xmlns:a16="http://schemas.microsoft.com/office/drawing/2014/main" id="{B87FD97A-A064-DC6E-426F-3B9DE65F0E0A}"/>
              </a:ext>
            </a:extLst>
          </p:cNvPr>
          <p:cNvPicPr>
            <a:picLocks noChangeAspect="1"/>
          </p:cNvPicPr>
          <p:nvPr/>
        </p:nvPicPr>
        <p:blipFill>
          <a:blip r:embed="rId3"/>
          <a:srcRect l="5258" r="3186" b="-1"/>
          <a:stretch/>
        </p:blipFill>
        <p:spPr>
          <a:xfrm>
            <a:off x="20" y="10"/>
            <a:ext cx="12191980" cy="6857990"/>
          </a:xfrm>
          <a:prstGeom prst="rect">
            <a:avLst/>
          </a:prstGeom>
        </p:spPr>
      </p:pic>
      <p:sp>
        <p:nvSpPr>
          <p:cNvPr id="42" name="Rectangle 4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45634"/>
            <a:ext cx="3702134" cy="3350668"/>
          </a:xfrm>
          <a:prstGeom prst="rect">
            <a:avLst/>
          </a:prstGeom>
          <a:solidFill>
            <a:schemeClr val="tx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9F583D7-FDF8-E61C-D7D8-C97934BCBD1D}"/>
              </a:ext>
            </a:extLst>
          </p:cNvPr>
          <p:cNvSpPr>
            <a:spLocks noGrp="1"/>
          </p:cNvSpPr>
          <p:nvPr>
            <p:ph type="ctrTitle"/>
          </p:nvPr>
        </p:nvSpPr>
        <p:spPr>
          <a:xfrm>
            <a:off x="7889065" y="2324906"/>
            <a:ext cx="3403426" cy="1588698"/>
          </a:xfrm>
        </p:spPr>
        <p:txBody>
          <a:bodyPr>
            <a:noAutofit/>
          </a:bodyPr>
          <a:lstStyle/>
          <a:p>
            <a:pPr>
              <a:lnSpc>
                <a:spcPct val="90000"/>
              </a:lnSpc>
            </a:pPr>
            <a:r>
              <a:rPr lang="en-US" sz="4000" dirty="0">
                <a:solidFill>
                  <a:srgbClr val="FFFFFF"/>
                </a:solidFill>
              </a:rPr>
              <a:t>HUMANs at the center of mir:</a:t>
            </a:r>
          </a:p>
        </p:txBody>
      </p:sp>
      <p:sp>
        <p:nvSpPr>
          <p:cNvPr id="3" name="Content Placeholder 2">
            <a:extLst>
              <a:ext uri="{FF2B5EF4-FFF2-40B4-BE49-F238E27FC236}">
                <a16:creationId xmlns:a16="http://schemas.microsoft.com/office/drawing/2014/main" id="{9E8DF9F4-A3DE-FF2A-A158-B4E12CF36241}"/>
              </a:ext>
            </a:extLst>
          </p:cNvPr>
          <p:cNvSpPr>
            <a:spLocks noGrp="1"/>
          </p:cNvSpPr>
          <p:nvPr>
            <p:ph type="subTitle" idx="1"/>
          </p:nvPr>
        </p:nvSpPr>
        <p:spPr>
          <a:xfrm>
            <a:off x="7856406" y="4026894"/>
            <a:ext cx="3834849" cy="738820"/>
          </a:xfrm>
        </p:spPr>
        <p:txBody>
          <a:bodyPr>
            <a:noAutofit/>
          </a:bodyPr>
          <a:lstStyle/>
          <a:p>
            <a:r>
              <a:rPr lang="en-US" sz="2400" b="1" i="0" dirty="0">
                <a:solidFill>
                  <a:srgbClr val="FAC790"/>
                </a:solidFill>
                <a:effectLst/>
                <a:latin typeface="Gilroy"/>
              </a:rPr>
              <a:t>Human-subjects Research Best Practices</a:t>
            </a:r>
          </a:p>
          <a:p>
            <a:endParaRPr lang="en-US" sz="2400" dirty="0">
              <a:solidFill>
                <a:srgbClr val="FAC790"/>
              </a:solidFill>
            </a:endParaRPr>
          </a:p>
        </p:txBody>
      </p:sp>
      <p:pic>
        <p:nvPicPr>
          <p:cNvPr id="7" name="Picture 6" descr="A circular object with orange and white design&#10;&#10;Description automatically generated">
            <a:extLst>
              <a:ext uri="{FF2B5EF4-FFF2-40B4-BE49-F238E27FC236}">
                <a16:creationId xmlns:a16="http://schemas.microsoft.com/office/drawing/2014/main" id="{CC8442C7-93D3-31E7-5E78-528A9ED4E578}"/>
              </a:ext>
            </a:extLst>
          </p:cNvPr>
          <p:cNvPicPr>
            <a:picLocks noChangeAspect="1"/>
          </p:cNvPicPr>
          <p:nvPr/>
        </p:nvPicPr>
        <p:blipFill>
          <a:blip r:embed="rId4"/>
          <a:stretch>
            <a:fillRect/>
          </a:stretch>
        </p:blipFill>
        <p:spPr>
          <a:xfrm>
            <a:off x="2579013" y="607383"/>
            <a:ext cx="2476501" cy="2476501"/>
          </a:xfrm>
          <a:prstGeom prst="rect">
            <a:avLst/>
          </a:prstGeom>
        </p:spPr>
      </p:pic>
      <p:sp>
        <p:nvSpPr>
          <p:cNvPr id="12" name="TextBox 11">
            <a:extLst>
              <a:ext uri="{FF2B5EF4-FFF2-40B4-BE49-F238E27FC236}">
                <a16:creationId xmlns:a16="http://schemas.microsoft.com/office/drawing/2014/main" id="{C36E62D4-2A3D-9FAA-6842-76C79BF2ADBB}"/>
              </a:ext>
            </a:extLst>
          </p:cNvPr>
          <p:cNvSpPr txBox="1"/>
          <p:nvPr/>
        </p:nvSpPr>
        <p:spPr>
          <a:xfrm>
            <a:off x="2025431" y="22902"/>
            <a:ext cx="1433660" cy="830997"/>
          </a:xfrm>
          <a:prstGeom prst="rect">
            <a:avLst/>
          </a:prstGeom>
          <a:noFill/>
        </p:spPr>
        <p:txBody>
          <a:bodyPr wrap="square" rtlCol="0">
            <a:spAutoFit/>
          </a:bodyPr>
          <a:lstStyle/>
          <a:p>
            <a:r>
              <a:rPr lang="en-US" sz="1600" dirty="0">
                <a:solidFill>
                  <a:schemeClr val="accent2"/>
                </a:solidFill>
              </a:rPr>
              <a:t>Not too late to do the experiment!</a:t>
            </a:r>
          </a:p>
        </p:txBody>
      </p:sp>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E1454D1E-54F2-CAE2-A132-1EFEB4213B56}"/>
                  </a:ext>
                </a:extLst>
              </p14:cNvPr>
              <p14:cNvContentPartPr/>
              <p14:nvPr/>
            </p14:nvContentPartPr>
            <p14:xfrm>
              <a:off x="3367960" y="249980"/>
              <a:ext cx="699480" cy="310680"/>
            </p14:xfrm>
          </p:contentPart>
        </mc:Choice>
        <mc:Fallback>
          <p:pic>
            <p:nvPicPr>
              <p:cNvPr id="14" name="Ink 13">
                <a:extLst>
                  <a:ext uri="{FF2B5EF4-FFF2-40B4-BE49-F238E27FC236}">
                    <a16:creationId xmlns:a16="http://schemas.microsoft.com/office/drawing/2014/main" id="{E1454D1E-54F2-CAE2-A132-1EFEB4213B56}"/>
                  </a:ext>
                </a:extLst>
              </p:cNvPr>
              <p:cNvPicPr/>
              <p:nvPr/>
            </p:nvPicPr>
            <p:blipFill>
              <a:blip r:embed="rId6"/>
              <a:stretch>
                <a:fillRect/>
              </a:stretch>
            </p:blipFill>
            <p:spPr>
              <a:xfrm>
                <a:off x="3361840" y="243860"/>
                <a:ext cx="7117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CA320BDE-5231-C58D-3256-556D9F8D37B8}"/>
                  </a:ext>
                </a:extLst>
              </p14:cNvPr>
              <p14:cNvContentPartPr/>
              <p14:nvPr/>
            </p14:nvContentPartPr>
            <p14:xfrm>
              <a:off x="3351760" y="94100"/>
              <a:ext cx="338400" cy="299160"/>
            </p14:xfrm>
          </p:contentPart>
        </mc:Choice>
        <mc:Fallback>
          <p:pic>
            <p:nvPicPr>
              <p:cNvPr id="15" name="Ink 14">
                <a:extLst>
                  <a:ext uri="{FF2B5EF4-FFF2-40B4-BE49-F238E27FC236}">
                    <a16:creationId xmlns:a16="http://schemas.microsoft.com/office/drawing/2014/main" id="{CA320BDE-5231-C58D-3256-556D9F8D37B8}"/>
                  </a:ext>
                </a:extLst>
              </p:cNvPr>
              <p:cNvPicPr/>
              <p:nvPr/>
            </p:nvPicPr>
            <p:blipFill>
              <a:blip r:embed="rId8"/>
              <a:stretch>
                <a:fillRect/>
              </a:stretch>
            </p:blipFill>
            <p:spPr>
              <a:xfrm>
                <a:off x="3345640" y="87980"/>
                <a:ext cx="3506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8AB2F515-5DF3-F72A-AFB3-F26F6E825BFB}"/>
                  </a:ext>
                </a:extLst>
              </p14:cNvPr>
              <p14:cNvContentPartPr/>
              <p14:nvPr/>
            </p14:nvContentPartPr>
            <p14:xfrm>
              <a:off x="3227560" y="1855940"/>
              <a:ext cx="360" cy="360"/>
            </p14:xfrm>
          </p:contentPart>
        </mc:Choice>
        <mc:Fallback>
          <p:pic>
            <p:nvPicPr>
              <p:cNvPr id="16" name="Ink 15">
                <a:extLst>
                  <a:ext uri="{FF2B5EF4-FFF2-40B4-BE49-F238E27FC236}">
                    <a16:creationId xmlns:a16="http://schemas.microsoft.com/office/drawing/2014/main" id="{8AB2F515-5DF3-F72A-AFB3-F26F6E825BFB}"/>
                  </a:ext>
                </a:extLst>
              </p:cNvPr>
              <p:cNvPicPr/>
              <p:nvPr/>
            </p:nvPicPr>
            <p:blipFill>
              <a:blip r:embed="rId10"/>
              <a:stretch>
                <a:fillRect/>
              </a:stretch>
            </p:blipFill>
            <p:spPr>
              <a:xfrm>
                <a:off x="3221440" y="184982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EC7268A5-174B-1432-E7C1-5E76FEFFD38A}"/>
                  </a:ext>
                </a:extLst>
              </p14:cNvPr>
              <p14:cNvContentPartPr/>
              <p14:nvPr/>
            </p14:nvContentPartPr>
            <p14:xfrm>
              <a:off x="3604840" y="1779620"/>
              <a:ext cx="360" cy="3240"/>
            </p14:xfrm>
          </p:contentPart>
        </mc:Choice>
        <mc:Fallback>
          <p:pic>
            <p:nvPicPr>
              <p:cNvPr id="17" name="Ink 16">
                <a:extLst>
                  <a:ext uri="{FF2B5EF4-FFF2-40B4-BE49-F238E27FC236}">
                    <a16:creationId xmlns:a16="http://schemas.microsoft.com/office/drawing/2014/main" id="{EC7268A5-174B-1432-E7C1-5E76FEFFD38A}"/>
                  </a:ext>
                </a:extLst>
              </p:cNvPr>
              <p:cNvPicPr/>
              <p:nvPr/>
            </p:nvPicPr>
            <p:blipFill>
              <a:blip r:embed="rId12"/>
              <a:stretch>
                <a:fillRect/>
              </a:stretch>
            </p:blipFill>
            <p:spPr>
              <a:xfrm>
                <a:off x="3598720" y="1773500"/>
                <a:ext cx="126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Ink 17">
                <a:extLst>
                  <a:ext uri="{FF2B5EF4-FFF2-40B4-BE49-F238E27FC236}">
                    <a16:creationId xmlns:a16="http://schemas.microsoft.com/office/drawing/2014/main" id="{0F779228-7C65-B154-4A21-C99600CA8B11}"/>
                  </a:ext>
                </a:extLst>
              </p14:cNvPr>
              <p14:cNvContentPartPr/>
              <p14:nvPr/>
            </p14:nvContentPartPr>
            <p14:xfrm>
              <a:off x="5020720" y="-428620"/>
              <a:ext cx="360" cy="360"/>
            </p14:xfrm>
          </p:contentPart>
        </mc:Choice>
        <mc:Fallback>
          <p:pic>
            <p:nvPicPr>
              <p:cNvPr id="18" name="Ink 17">
                <a:extLst>
                  <a:ext uri="{FF2B5EF4-FFF2-40B4-BE49-F238E27FC236}">
                    <a16:creationId xmlns:a16="http://schemas.microsoft.com/office/drawing/2014/main" id="{0F779228-7C65-B154-4A21-C99600CA8B11}"/>
                  </a:ext>
                </a:extLst>
              </p:cNvPr>
              <p:cNvPicPr/>
              <p:nvPr/>
            </p:nvPicPr>
            <p:blipFill>
              <a:blip r:embed="rId10"/>
              <a:stretch>
                <a:fillRect/>
              </a:stretch>
            </p:blipFill>
            <p:spPr>
              <a:xfrm>
                <a:off x="5014600" y="-43474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B5ADB342-7EE7-9561-2D1E-1DDF615F49CE}"/>
                  </a:ext>
                </a:extLst>
              </p14:cNvPr>
              <p14:cNvContentPartPr/>
              <p14:nvPr/>
            </p14:nvContentPartPr>
            <p14:xfrm>
              <a:off x="4382440" y="1422860"/>
              <a:ext cx="12240" cy="360"/>
            </p14:xfrm>
          </p:contentPart>
        </mc:Choice>
        <mc:Fallback>
          <p:pic>
            <p:nvPicPr>
              <p:cNvPr id="19" name="Ink 18">
                <a:extLst>
                  <a:ext uri="{FF2B5EF4-FFF2-40B4-BE49-F238E27FC236}">
                    <a16:creationId xmlns:a16="http://schemas.microsoft.com/office/drawing/2014/main" id="{B5ADB342-7EE7-9561-2D1E-1DDF615F49CE}"/>
                  </a:ext>
                </a:extLst>
              </p:cNvPr>
              <p:cNvPicPr/>
              <p:nvPr/>
            </p:nvPicPr>
            <p:blipFill>
              <a:blip r:embed="rId15"/>
              <a:stretch>
                <a:fillRect/>
              </a:stretch>
            </p:blipFill>
            <p:spPr>
              <a:xfrm>
                <a:off x="4376320" y="1416740"/>
                <a:ext cx="244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5FF2466A-C8AF-D313-8E7A-3ECC0BBF5441}"/>
                  </a:ext>
                </a:extLst>
              </p14:cNvPr>
              <p14:cNvContentPartPr/>
              <p14:nvPr/>
            </p14:nvContentPartPr>
            <p14:xfrm>
              <a:off x="4553440" y="774500"/>
              <a:ext cx="360" cy="3240"/>
            </p14:xfrm>
          </p:contentPart>
        </mc:Choice>
        <mc:Fallback>
          <p:pic>
            <p:nvPicPr>
              <p:cNvPr id="20" name="Ink 19">
                <a:extLst>
                  <a:ext uri="{FF2B5EF4-FFF2-40B4-BE49-F238E27FC236}">
                    <a16:creationId xmlns:a16="http://schemas.microsoft.com/office/drawing/2014/main" id="{5FF2466A-C8AF-D313-8E7A-3ECC0BBF5441}"/>
                  </a:ext>
                </a:extLst>
              </p:cNvPr>
              <p:cNvPicPr/>
              <p:nvPr/>
            </p:nvPicPr>
            <p:blipFill>
              <a:blip r:embed="rId17"/>
              <a:stretch>
                <a:fillRect/>
              </a:stretch>
            </p:blipFill>
            <p:spPr>
              <a:xfrm>
                <a:off x="4547320" y="768380"/>
                <a:ext cx="126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FBC51F0B-5ED7-9AF4-D028-682BB2AAE3DB}"/>
                  </a:ext>
                </a:extLst>
              </p14:cNvPr>
              <p14:cNvContentPartPr/>
              <p14:nvPr/>
            </p14:nvContentPartPr>
            <p14:xfrm>
              <a:off x="4277320" y="1472180"/>
              <a:ext cx="41400" cy="14760"/>
            </p14:xfrm>
          </p:contentPart>
        </mc:Choice>
        <mc:Fallback>
          <p:pic>
            <p:nvPicPr>
              <p:cNvPr id="21" name="Ink 20">
                <a:extLst>
                  <a:ext uri="{FF2B5EF4-FFF2-40B4-BE49-F238E27FC236}">
                    <a16:creationId xmlns:a16="http://schemas.microsoft.com/office/drawing/2014/main" id="{FBC51F0B-5ED7-9AF4-D028-682BB2AAE3DB}"/>
                  </a:ext>
                </a:extLst>
              </p:cNvPr>
              <p:cNvPicPr/>
              <p:nvPr/>
            </p:nvPicPr>
            <p:blipFill>
              <a:blip r:embed="rId19"/>
              <a:stretch>
                <a:fillRect/>
              </a:stretch>
            </p:blipFill>
            <p:spPr>
              <a:xfrm>
                <a:off x="4271200" y="1466060"/>
                <a:ext cx="536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Ink 21">
                <a:extLst>
                  <a:ext uri="{FF2B5EF4-FFF2-40B4-BE49-F238E27FC236}">
                    <a16:creationId xmlns:a16="http://schemas.microsoft.com/office/drawing/2014/main" id="{206CF835-CFB8-2C34-6061-C4B16EA5005A}"/>
                  </a:ext>
                </a:extLst>
              </p14:cNvPr>
              <p14:cNvContentPartPr/>
              <p14:nvPr/>
            </p14:nvContentPartPr>
            <p14:xfrm>
              <a:off x="3008320" y="1010660"/>
              <a:ext cx="9000" cy="4680"/>
            </p14:xfrm>
          </p:contentPart>
        </mc:Choice>
        <mc:Fallback>
          <p:pic>
            <p:nvPicPr>
              <p:cNvPr id="22" name="Ink 21">
                <a:extLst>
                  <a:ext uri="{FF2B5EF4-FFF2-40B4-BE49-F238E27FC236}">
                    <a16:creationId xmlns:a16="http://schemas.microsoft.com/office/drawing/2014/main" id="{206CF835-CFB8-2C34-6061-C4B16EA5005A}"/>
                  </a:ext>
                </a:extLst>
              </p:cNvPr>
              <p:cNvPicPr/>
              <p:nvPr/>
            </p:nvPicPr>
            <p:blipFill>
              <a:blip r:embed="rId12"/>
              <a:stretch>
                <a:fillRect/>
              </a:stretch>
            </p:blipFill>
            <p:spPr>
              <a:xfrm>
                <a:off x="3002200" y="1004540"/>
                <a:ext cx="2124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B42F4A51-11BF-6E06-5114-624B47428194}"/>
                  </a:ext>
                </a:extLst>
              </p14:cNvPr>
              <p14:cNvContentPartPr/>
              <p14:nvPr/>
            </p14:nvContentPartPr>
            <p14:xfrm>
              <a:off x="5101720" y="-456340"/>
              <a:ext cx="360" cy="360"/>
            </p14:xfrm>
          </p:contentPart>
        </mc:Choice>
        <mc:Fallback>
          <p:pic>
            <p:nvPicPr>
              <p:cNvPr id="23" name="Ink 22">
                <a:extLst>
                  <a:ext uri="{FF2B5EF4-FFF2-40B4-BE49-F238E27FC236}">
                    <a16:creationId xmlns:a16="http://schemas.microsoft.com/office/drawing/2014/main" id="{B42F4A51-11BF-6E06-5114-624B47428194}"/>
                  </a:ext>
                </a:extLst>
              </p:cNvPr>
              <p:cNvPicPr/>
              <p:nvPr/>
            </p:nvPicPr>
            <p:blipFill>
              <a:blip r:embed="rId10"/>
              <a:stretch>
                <a:fillRect/>
              </a:stretch>
            </p:blipFill>
            <p:spPr>
              <a:xfrm>
                <a:off x="5095600" y="-462460"/>
                <a:ext cx="12600" cy="12600"/>
              </a:xfrm>
              <a:prstGeom prst="rect">
                <a:avLst/>
              </a:prstGeom>
            </p:spPr>
          </p:pic>
        </mc:Fallback>
      </mc:AlternateContent>
    </p:spTree>
    <p:extLst>
      <p:ext uri="{BB962C8B-B14F-4D97-AF65-F5344CB8AC3E}">
        <p14:creationId xmlns:p14="http://schemas.microsoft.com/office/powerpoint/2010/main" val="3978733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457E0021-8A84-6B57-4FDE-DC8816EB6C4E}"/>
            </a:ext>
          </a:extLst>
        </p:cNvPr>
        <p:cNvGrpSpPr/>
        <p:nvPr/>
      </p:nvGrpSpPr>
      <p:grpSpPr>
        <a:xfrm>
          <a:off x="0" y="0"/>
          <a:ext cx="0" cy="0"/>
          <a:chOff x="0" y="0"/>
          <a:chExt cx="0" cy="0"/>
        </a:xfrm>
      </p:grpSpPr>
      <p:sp>
        <p:nvSpPr>
          <p:cNvPr id="209" name="Google Shape;209;p31">
            <a:extLst>
              <a:ext uri="{FF2B5EF4-FFF2-40B4-BE49-F238E27FC236}">
                <a16:creationId xmlns:a16="http://schemas.microsoft.com/office/drawing/2014/main" id="{9D4E0693-E3A4-6898-803A-5B498038CEA8}"/>
              </a:ext>
            </a:extLst>
          </p:cNvPr>
          <p:cNvSpPr txBox="1">
            <a:spLocks noGrp="1"/>
          </p:cNvSpPr>
          <p:nvPr>
            <p:ph type="body" idx="1"/>
          </p:nvPr>
        </p:nvSpPr>
        <p:spPr>
          <a:xfrm>
            <a:off x="2152650" y="693502"/>
            <a:ext cx="7886700" cy="4351200"/>
          </a:xfrm>
          <a:prstGeom prst="rect">
            <a:avLst/>
          </a:prstGeom>
        </p:spPr>
        <p:txBody>
          <a:bodyPr spcFirstLastPara="1" vert="horz" wrap="square" lIns="91425" tIns="45700" rIns="91425" bIns="45700" rtlCol="0" anchor="t" anchorCtr="0">
            <a:normAutofit fontScale="92500" lnSpcReduction="10000"/>
          </a:bodyPr>
          <a:lstStyle/>
          <a:p>
            <a:pPr marL="0" indent="0">
              <a:spcBef>
                <a:spcPts val="1000"/>
              </a:spcBef>
              <a:spcAft>
                <a:spcPts val="0"/>
              </a:spcAft>
              <a:buNone/>
            </a:pPr>
            <a:r>
              <a:rPr lang="en-US" sz="2700" dirty="0">
                <a:solidFill>
                  <a:srgbClr val="465359"/>
                </a:solidFill>
              </a:rPr>
              <a:t>To be confident claiming X </a:t>
            </a:r>
            <a:r>
              <a:rPr lang="en-US" sz="2700" i="1" dirty="0">
                <a:solidFill>
                  <a:srgbClr val="465359"/>
                </a:solidFill>
              </a:rPr>
              <a:t>causes</a:t>
            </a:r>
            <a:r>
              <a:rPr lang="en-US" sz="2700" dirty="0">
                <a:solidFill>
                  <a:srgbClr val="465359"/>
                </a:solidFill>
              </a:rPr>
              <a:t> Y, we have to be cautious that there are not other explanations.</a:t>
            </a:r>
            <a:endParaRPr sz="2700" dirty="0">
              <a:solidFill>
                <a:srgbClr val="465359"/>
              </a:solidFill>
            </a:endParaRPr>
          </a:p>
          <a:p>
            <a:pPr marL="0" indent="0">
              <a:spcBef>
                <a:spcPts val="1000"/>
              </a:spcBef>
              <a:spcAft>
                <a:spcPts val="0"/>
              </a:spcAft>
              <a:buNone/>
            </a:pPr>
            <a:endParaRPr sz="2700" dirty="0"/>
          </a:p>
          <a:p>
            <a:pPr marL="0" indent="0">
              <a:lnSpc>
                <a:spcPct val="115000"/>
              </a:lnSpc>
              <a:spcBef>
                <a:spcPts val="1000"/>
              </a:spcBef>
              <a:spcAft>
                <a:spcPts val="0"/>
              </a:spcAft>
              <a:buNone/>
            </a:pPr>
            <a:r>
              <a:rPr lang="en-US" sz="2500" b="1" dirty="0"/>
              <a:t>Conditions</a:t>
            </a:r>
            <a:r>
              <a:rPr lang="en-US" sz="2500" dirty="0"/>
              <a:t>: Different setups or variations in an experiment used to test effects on the outcome (i.e., IV).</a:t>
            </a:r>
            <a:endParaRPr sz="2500" dirty="0"/>
          </a:p>
          <a:p>
            <a:pPr marL="0" indent="0">
              <a:lnSpc>
                <a:spcPct val="115000"/>
              </a:lnSpc>
              <a:spcBef>
                <a:spcPts val="1000"/>
              </a:spcBef>
              <a:spcAft>
                <a:spcPts val="0"/>
              </a:spcAft>
              <a:buNone/>
            </a:pPr>
            <a:r>
              <a:rPr lang="en-US" sz="2500" b="1" dirty="0">
                <a:solidFill>
                  <a:schemeClr val="bg1"/>
                </a:solidFill>
              </a:rPr>
              <a:t>Controls: </a:t>
            </a:r>
            <a:r>
              <a:rPr lang="en-US" sz="2500" dirty="0">
                <a:solidFill>
                  <a:schemeClr val="bg1"/>
                </a:solidFill>
              </a:rPr>
              <a:t>Elements held constant to prevent them from influencing the outcome, ensuring that only the variable of interest affects the results.</a:t>
            </a:r>
            <a:endParaRPr sz="2500" dirty="0">
              <a:solidFill>
                <a:schemeClr val="bg1"/>
              </a:solidFill>
            </a:endParaRPr>
          </a:p>
          <a:p>
            <a:pPr marL="0" indent="0">
              <a:lnSpc>
                <a:spcPct val="115000"/>
              </a:lnSpc>
              <a:spcBef>
                <a:spcPts val="1000"/>
              </a:spcBef>
              <a:spcAft>
                <a:spcPts val="0"/>
              </a:spcAft>
              <a:buNone/>
            </a:pPr>
            <a:r>
              <a:rPr lang="en-US" sz="2500" b="1" dirty="0" err="1">
                <a:solidFill>
                  <a:schemeClr val="bg1"/>
                </a:solidFill>
              </a:rPr>
              <a:t>Covariates:</a:t>
            </a:r>
            <a:r>
              <a:rPr lang="en-US" sz="2500" dirty="0" err="1">
                <a:solidFill>
                  <a:schemeClr val="bg1"/>
                </a:solidFill>
              </a:rPr>
              <a:t>Additional</a:t>
            </a:r>
            <a:r>
              <a:rPr lang="en-US" sz="2500" dirty="0">
                <a:solidFill>
                  <a:schemeClr val="bg1"/>
                </a:solidFill>
              </a:rPr>
              <a:t> variables that may impact the outcome and are measured to account for their influence in the analysis.</a:t>
            </a:r>
            <a:endParaRPr sz="2500" dirty="0">
              <a:solidFill>
                <a:schemeClr val="bg1"/>
              </a:solidFill>
            </a:endParaRPr>
          </a:p>
        </p:txBody>
      </p:sp>
      <p:sp>
        <p:nvSpPr>
          <p:cNvPr id="208" name="Google Shape;208;p31">
            <a:extLst>
              <a:ext uri="{FF2B5EF4-FFF2-40B4-BE49-F238E27FC236}">
                <a16:creationId xmlns:a16="http://schemas.microsoft.com/office/drawing/2014/main" id="{8A75029F-AD48-C075-6DE1-C854A43797EE}"/>
              </a:ext>
            </a:extLst>
          </p:cNvPr>
          <p:cNvSpPr txBox="1">
            <a:spLocks noGrp="1"/>
          </p:cNvSpPr>
          <p:nvPr>
            <p:ph type="title"/>
          </p:nvPr>
        </p:nvSpPr>
        <p:spPr>
          <a:xfrm>
            <a:off x="2152650" y="512087"/>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Conditions, Controls, Covariates </a:t>
            </a:r>
            <a:endParaRPr sz="3600" dirty="0">
              <a:latin typeface="Arial"/>
              <a:ea typeface="Arial"/>
              <a:cs typeface="Arial"/>
              <a:sym typeface="Arial"/>
            </a:endParaRPr>
          </a:p>
        </p:txBody>
      </p:sp>
      <p:sp>
        <p:nvSpPr>
          <p:cNvPr id="3" name="TextBox 2">
            <a:extLst>
              <a:ext uri="{FF2B5EF4-FFF2-40B4-BE49-F238E27FC236}">
                <a16:creationId xmlns:a16="http://schemas.microsoft.com/office/drawing/2014/main" id="{3A1189DC-95DF-22A9-B52D-529F9111E152}"/>
              </a:ext>
            </a:extLst>
          </p:cNvPr>
          <p:cNvSpPr txBox="1"/>
          <p:nvPr/>
        </p:nvSpPr>
        <p:spPr>
          <a:xfrm>
            <a:off x="2152650" y="3184039"/>
            <a:ext cx="6635750" cy="1200329"/>
          </a:xfrm>
          <a:prstGeom prst="rect">
            <a:avLst/>
          </a:prstGeom>
          <a:noFill/>
        </p:spPr>
        <p:txBody>
          <a:bodyPr wrap="square" rtlCol="0">
            <a:spAutoFit/>
          </a:bodyPr>
          <a:lstStyle/>
          <a:p>
            <a:pPr algn="ctr"/>
            <a:r>
              <a:rPr lang="en-US" sz="2400" dirty="0"/>
              <a:t>A.K.A. “Levels” of the Independent Variable(s)</a:t>
            </a:r>
          </a:p>
          <a:p>
            <a:pPr algn="ctr"/>
            <a:endParaRPr lang="en-US" sz="2400" dirty="0"/>
          </a:p>
          <a:p>
            <a:pPr algn="ctr"/>
            <a:r>
              <a:rPr lang="en-US" sz="2400" dirty="0">
                <a:solidFill>
                  <a:schemeClr val="accent5"/>
                </a:solidFill>
              </a:rPr>
              <a:t>E.g.,  Model A  </a:t>
            </a:r>
            <a:r>
              <a:rPr lang="en-US" sz="2400" i="1" dirty="0">
                <a:solidFill>
                  <a:schemeClr val="accent5"/>
                </a:solidFill>
              </a:rPr>
              <a:t>vs.  </a:t>
            </a:r>
            <a:r>
              <a:rPr lang="en-US" sz="2400" dirty="0">
                <a:solidFill>
                  <a:schemeClr val="accent5"/>
                </a:solidFill>
              </a:rPr>
              <a:t>Model B  </a:t>
            </a:r>
            <a:r>
              <a:rPr lang="en-US" sz="2400" i="1" dirty="0">
                <a:solidFill>
                  <a:schemeClr val="accent5"/>
                </a:solidFill>
              </a:rPr>
              <a:t>vs.  </a:t>
            </a:r>
            <a:r>
              <a:rPr lang="en-US" sz="2400" dirty="0">
                <a:solidFill>
                  <a:schemeClr val="accent5"/>
                </a:solidFill>
              </a:rPr>
              <a:t>Model C</a:t>
            </a:r>
          </a:p>
        </p:txBody>
      </p:sp>
    </p:spTree>
    <p:extLst>
      <p:ext uri="{BB962C8B-B14F-4D97-AF65-F5344CB8AC3E}">
        <p14:creationId xmlns:p14="http://schemas.microsoft.com/office/powerpoint/2010/main" val="164496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75BBD3B6-0B46-F8CC-2B34-BA668559C953}"/>
            </a:ext>
          </a:extLst>
        </p:cNvPr>
        <p:cNvGrpSpPr/>
        <p:nvPr/>
      </p:nvGrpSpPr>
      <p:grpSpPr>
        <a:xfrm>
          <a:off x="0" y="0"/>
          <a:ext cx="0" cy="0"/>
          <a:chOff x="0" y="0"/>
          <a:chExt cx="0" cy="0"/>
        </a:xfrm>
      </p:grpSpPr>
      <p:sp>
        <p:nvSpPr>
          <p:cNvPr id="209" name="Google Shape;209;p31">
            <a:extLst>
              <a:ext uri="{FF2B5EF4-FFF2-40B4-BE49-F238E27FC236}">
                <a16:creationId xmlns:a16="http://schemas.microsoft.com/office/drawing/2014/main" id="{E7BBBD0C-FBA8-AA0A-0D0A-7A885C59693C}"/>
              </a:ext>
            </a:extLst>
          </p:cNvPr>
          <p:cNvSpPr txBox="1">
            <a:spLocks noGrp="1"/>
          </p:cNvSpPr>
          <p:nvPr>
            <p:ph type="body" idx="1"/>
          </p:nvPr>
        </p:nvSpPr>
        <p:spPr>
          <a:xfrm>
            <a:off x="2152650" y="693502"/>
            <a:ext cx="7886700" cy="4351200"/>
          </a:xfrm>
          <a:prstGeom prst="rect">
            <a:avLst/>
          </a:prstGeom>
        </p:spPr>
        <p:txBody>
          <a:bodyPr spcFirstLastPara="1" vert="horz" wrap="square" lIns="91425" tIns="45700" rIns="91425" bIns="45700" rtlCol="0" anchor="t" anchorCtr="0">
            <a:normAutofit fontScale="92500" lnSpcReduction="10000"/>
          </a:bodyPr>
          <a:lstStyle/>
          <a:p>
            <a:pPr marL="0" indent="0">
              <a:spcBef>
                <a:spcPts val="1000"/>
              </a:spcBef>
              <a:spcAft>
                <a:spcPts val="0"/>
              </a:spcAft>
              <a:buNone/>
            </a:pPr>
            <a:r>
              <a:rPr lang="en-US" sz="2700" dirty="0">
                <a:solidFill>
                  <a:srgbClr val="465359"/>
                </a:solidFill>
              </a:rPr>
              <a:t>To be confident claiming X </a:t>
            </a:r>
            <a:r>
              <a:rPr lang="en-US" sz="2700" i="1" dirty="0">
                <a:solidFill>
                  <a:srgbClr val="465359"/>
                </a:solidFill>
              </a:rPr>
              <a:t>causes</a:t>
            </a:r>
            <a:r>
              <a:rPr lang="en-US" sz="2700" dirty="0">
                <a:solidFill>
                  <a:srgbClr val="465359"/>
                </a:solidFill>
              </a:rPr>
              <a:t> Y, we have to be cautious that there are not other explanations.</a:t>
            </a:r>
            <a:endParaRPr sz="2700" dirty="0">
              <a:solidFill>
                <a:srgbClr val="465359"/>
              </a:solidFill>
            </a:endParaRPr>
          </a:p>
          <a:p>
            <a:pPr marL="0" indent="0">
              <a:spcBef>
                <a:spcPts val="1000"/>
              </a:spcBef>
              <a:spcAft>
                <a:spcPts val="0"/>
              </a:spcAft>
              <a:buNone/>
            </a:pPr>
            <a:endParaRPr sz="2700" dirty="0"/>
          </a:p>
          <a:p>
            <a:pPr marL="0" indent="0">
              <a:lnSpc>
                <a:spcPct val="115000"/>
              </a:lnSpc>
              <a:spcBef>
                <a:spcPts val="1000"/>
              </a:spcBef>
              <a:spcAft>
                <a:spcPts val="0"/>
              </a:spcAft>
              <a:buNone/>
            </a:pPr>
            <a:r>
              <a:rPr lang="en-US" sz="2500" b="1" dirty="0"/>
              <a:t>Conditions</a:t>
            </a:r>
            <a:r>
              <a:rPr lang="en-US" sz="2500" dirty="0"/>
              <a:t>: Different setups or variations in an experiment used to test effects on the outcome.</a:t>
            </a:r>
            <a:endParaRPr sz="2500" dirty="0"/>
          </a:p>
          <a:p>
            <a:pPr marL="0" indent="0">
              <a:lnSpc>
                <a:spcPct val="115000"/>
              </a:lnSpc>
              <a:spcBef>
                <a:spcPts val="1000"/>
              </a:spcBef>
              <a:spcAft>
                <a:spcPts val="0"/>
              </a:spcAft>
              <a:buNone/>
            </a:pPr>
            <a:r>
              <a:rPr lang="en-US" sz="2500" b="1" dirty="0">
                <a:solidFill>
                  <a:schemeClr val="bg1"/>
                </a:solidFill>
              </a:rPr>
              <a:t>Controls: </a:t>
            </a:r>
            <a:r>
              <a:rPr lang="en-US" sz="2500" dirty="0">
                <a:solidFill>
                  <a:schemeClr val="bg1"/>
                </a:solidFill>
              </a:rPr>
              <a:t>Elements held constant to prevent them from influencing the outcome, ensuring that only the variable of interest affects the results.</a:t>
            </a:r>
            <a:endParaRPr sz="2500" dirty="0">
              <a:solidFill>
                <a:schemeClr val="bg1"/>
              </a:solidFill>
            </a:endParaRPr>
          </a:p>
          <a:p>
            <a:pPr marL="0" indent="0">
              <a:lnSpc>
                <a:spcPct val="115000"/>
              </a:lnSpc>
              <a:spcBef>
                <a:spcPts val="1000"/>
              </a:spcBef>
              <a:spcAft>
                <a:spcPts val="0"/>
              </a:spcAft>
              <a:buNone/>
            </a:pPr>
            <a:r>
              <a:rPr lang="en-US" sz="2500" b="1" dirty="0" err="1">
                <a:solidFill>
                  <a:schemeClr val="bg1"/>
                </a:solidFill>
              </a:rPr>
              <a:t>Covariates:</a:t>
            </a:r>
            <a:r>
              <a:rPr lang="en-US" sz="2500" dirty="0" err="1">
                <a:solidFill>
                  <a:schemeClr val="bg1"/>
                </a:solidFill>
              </a:rPr>
              <a:t>Additional</a:t>
            </a:r>
            <a:r>
              <a:rPr lang="en-US" sz="2500" dirty="0">
                <a:solidFill>
                  <a:schemeClr val="bg1"/>
                </a:solidFill>
              </a:rPr>
              <a:t> variables that may impact the outcome and are measured to account for their influence in the analysis.</a:t>
            </a:r>
            <a:endParaRPr sz="2500" dirty="0">
              <a:solidFill>
                <a:schemeClr val="bg1"/>
              </a:solidFill>
            </a:endParaRPr>
          </a:p>
        </p:txBody>
      </p:sp>
      <p:sp>
        <p:nvSpPr>
          <p:cNvPr id="208" name="Google Shape;208;p31">
            <a:extLst>
              <a:ext uri="{FF2B5EF4-FFF2-40B4-BE49-F238E27FC236}">
                <a16:creationId xmlns:a16="http://schemas.microsoft.com/office/drawing/2014/main" id="{4AF763BB-DAEB-F414-7740-7336C661B5BB}"/>
              </a:ext>
            </a:extLst>
          </p:cNvPr>
          <p:cNvSpPr txBox="1">
            <a:spLocks noGrp="1"/>
          </p:cNvSpPr>
          <p:nvPr>
            <p:ph type="title"/>
          </p:nvPr>
        </p:nvSpPr>
        <p:spPr>
          <a:xfrm>
            <a:off x="2152650" y="512087"/>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Conditions, Controls, Covariates </a:t>
            </a:r>
            <a:endParaRPr sz="3600" dirty="0">
              <a:latin typeface="Arial"/>
              <a:ea typeface="Arial"/>
              <a:cs typeface="Arial"/>
              <a:sym typeface="Arial"/>
            </a:endParaRPr>
          </a:p>
        </p:txBody>
      </p:sp>
      <p:sp>
        <p:nvSpPr>
          <p:cNvPr id="3" name="TextBox 2">
            <a:extLst>
              <a:ext uri="{FF2B5EF4-FFF2-40B4-BE49-F238E27FC236}">
                <a16:creationId xmlns:a16="http://schemas.microsoft.com/office/drawing/2014/main" id="{61D913DB-5DDE-BDB8-D7B6-F7D727AF56C4}"/>
              </a:ext>
            </a:extLst>
          </p:cNvPr>
          <p:cNvSpPr txBox="1"/>
          <p:nvPr/>
        </p:nvSpPr>
        <p:spPr>
          <a:xfrm>
            <a:off x="2152650" y="3184039"/>
            <a:ext cx="6635750" cy="1569660"/>
          </a:xfrm>
          <a:prstGeom prst="rect">
            <a:avLst/>
          </a:prstGeom>
          <a:noFill/>
        </p:spPr>
        <p:txBody>
          <a:bodyPr wrap="square" rtlCol="0">
            <a:spAutoFit/>
          </a:bodyPr>
          <a:lstStyle/>
          <a:p>
            <a:pPr algn="ctr"/>
            <a:r>
              <a:rPr lang="en-US" sz="2400" dirty="0"/>
              <a:t>A.K.A. “Levels” of the Independent Variable(s)</a:t>
            </a:r>
          </a:p>
          <a:p>
            <a:pPr algn="ctr"/>
            <a:endParaRPr lang="en-US" sz="2400" dirty="0"/>
          </a:p>
          <a:p>
            <a:pPr algn="ctr"/>
            <a:r>
              <a:rPr lang="en-US" sz="2400" dirty="0">
                <a:solidFill>
                  <a:schemeClr val="accent5"/>
                </a:solidFill>
              </a:rPr>
              <a:t>(E.g.,  Medicine  </a:t>
            </a:r>
            <a:r>
              <a:rPr lang="en-US" sz="2400" i="1" dirty="0">
                <a:solidFill>
                  <a:schemeClr val="accent5"/>
                </a:solidFill>
              </a:rPr>
              <a:t>vs.</a:t>
            </a:r>
            <a:r>
              <a:rPr lang="en-US" sz="2400" dirty="0">
                <a:solidFill>
                  <a:schemeClr val="accent5"/>
                </a:solidFill>
              </a:rPr>
              <a:t>  Placebo)</a:t>
            </a:r>
          </a:p>
          <a:p>
            <a:pPr algn="ctr"/>
            <a:r>
              <a:rPr lang="en-US" sz="2400" dirty="0">
                <a:solidFill>
                  <a:schemeClr val="accent5"/>
                </a:solidFill>
              </a:rPr>
              <a:t>(Fast  </a:t>
            </a:r>
            <a:r>
              <a:rPr lang="en-US" sz="2400" i="1" dirty="0">
                <a:solidFill>
                  <a:schemeClr val="accent5"/>
                </a:solidFill>
              </a:rPr>
              <a:t>vs.</a:t>
            </a:r>
            <a:r>
              <a:rPr lang="en-US" sz="2400" dirty="0">
                <a:solidFill>
                  <a:schemeClr val="accent5"/>
                </a:solidFill>
              </a:rPr>
              <a:t>  Slow Tempo)</a:t>
            </a:r>
          </a:p>
        </p:txBody>
      </p:sp>
    </p:spTree>
    <p:extLst>
      <p:ext uri="{BB962C8B-B14F-4D97-AF65-F5344CB8AC3E}">
        <p14:creationId xmlns:p14="http://schemas.microsoft.com/office/powerpoint/2010/main" val="127431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787E3C26-70AF-96CF-3CA5-F454E7928C54}"/>
            </a:ext>
          </a:extLst>
        </p:cNvPr>
        <p:cNvGrpSpPr/>
        <p:nvPr/>
      </p:nvGrpSpPr>
      <p:grpSpPr>
        <a:xfrm>
          <a:off x="0" y="0"/>
          <a:ext cx="0" cy="0"/>
          <a:chOff x="0" y="0"/>
          <a:chExt cx="0" cy="0"/>
        </a:xfrm>
      </p:grpSpPr>
      <p:sp>
        <p:nvSpPr>
          <p:cNvPr id="209" name="Google Shape;209;p31">
            <a:extLst>
              <a:ext uri="{FF2B5EF4-FFF2-40B4-BE49-F238E27FC236}">
                <a16:creationId xmlns:a16="http://schemas.microsoft.com/office/drawing/2014/main" id="{5AED9655-787C-41DA-E0C0-A327354A8377}"/>
              </a:ext>
            </a:extLst>
          </p:cNvPr>
          <p:cNvSpPr txBox="1">
            <a:spLocks noGrp="1"/>
          </p:cNvSpPr>
          <p:nvPr>
            <p:ph type="body" idx="1"/>
          </p:nvPr>
        </p:nvSpPr>
        <p:spPr>
          <a:xfrm>
            <a:off x="2152650" y="-398698"/>
            <a:ext cx="7886700" cy="4351200"/>
          </a:xfrm>
          <a:prstGeom prst="rect">
            <a:avLst/>
          </a:prstGeom>
        </p:spPr>
        <p:txBody>
          <a:bodyPr spcFirstLastPara="1" vert="horz" wrap="square" lIns="91425" tIns="45700" rIns="91425" bIns="45700" rtlCol="0" anchor="t" anchorCtr="0">
            <a:normAutofit fontScale="92500" lnSpcReduction="10000"/>
          </a:bodyPr>
          <a:lstStyle/>
          <a:p>
            <a:pPr marL="0" indent="0">
              <a:spcBef>
                <a:spcPts val="1000"/>
              </a:spcBef>
              <a:spcAft>
                <a:spcPts val="0"/>
              </a:spcAft>
              <a:buNone/>
            </a:pPr>
            <a:r>
              <a:rPr lang="en-US" sz="2700" dirty="0">
                <a:solidFill>
                  <a:schemeClr val="bg1"/>
                </a:solidFill>
              </a:rPr>
              <a:t>To be confident claiming X </a:t>
            </a:r>
            <a:r>
              <a:rPr lang="en-US" sz="2700" i="1" dirty="0">
                <a:solidFill>
                  <a:schemeClr val="bg1"/>
                </a:solidFill>
              </a:rPr>
              <a:t>causes</a:t>
            </a:r>
            <a:r>
              <a:rPr lang="en-US" sz="2700" dirty="0">
                <a:solidFill>
                  <a:schemeClr val="bg1"/>
                </a:solidFill>
              </a:rPr>
              <a:t> Y, we have to be cautious that there are not other explanations.</a:t>
            </a:r>
            <a:endParaRPr sz="2700" dirty="0">
              <a:solidFill>
                <a:schemeClr val="bg1"/>
              </a:solidFill>
            </a:endParaRPr>
          </a:p>
          <a:p>
            <a:pPr marL="0" indent="0">
              <a:spcBef>
                <a:spcPts val="1000"/>
              </a:spcBef>
              <a:spcAft>
                <a:spcPts val="0"/>
              </a:spcAft>
              <a:buNone/>
            </a:pPr>
            <a:endParaRPr sz="2700" dirty="0"/>
          </a:p>
          <a:p>
            <a:pPr marL="0" indent="0">
              <a:lnSpc>
                <a:spcPct val="115000"/>
              </a:lnSpc>
              <a:spcBef>
                <a:spcPts val="1000"/>
              </a:spcBef>
              <a:spcAft>
                <a:spcPts val="0"/>
              </a:spcAft>
              <a:buNone/>
            </a:pPr>
            <a:r>
              <a:rPr lang="en-US" sz="2500" b="1" dirty="0">
                <a:solidFill>
                  <a:srgbClr val="465359"/>
                </a:solidFill>
              </a:rPr>
              <a:t>Conditions</a:t>
            </a:r>
            <a:r>
              <a:rPr lang="en-US" sz="2500" dirty="0">
                <a:solidFill>
                  <a:srgbClr val="465359"/>
                </a:solidFill>
              </a:rPr>
              <a:t>: Different setups or variations in an experiment used to test effects on the outcome.</a:t>
            </a:r>
            <a:endParaRPr sz="2500" dirty="0">
              <a:solidFill>
                <a:srgbClr val="465359"/>
              </a:solidFill>
            </a:endParaRPr>
          </a:p>
          <a:p>
            <a:pPr marL="0" indent="0">
              <a:lnSpc>
                <a:spcPct val="115000"/>
              </a:lnSpc>
              <a:spcBef>
                <a:spcPts val="1000"/>
              </a:spcBef>
              <a:spcAft>
                <a:spcPts val="0"/>
              </a:spcAft>
              <a:buNone/>
            </a:pPr>
            <a:r>
              <a:rPr lang="en-US" sz="2500" b="1" dirty="0">
                <a:solidFill>
                  <a:schemeClr val="tx1"/>
                </a:solidFill>
              </a:rPr>
              <a:t>Controls: </a:t>
            </a:r>
            <a:r>
              <a:rPr lang="en-US" sz="2500" dirty="0">
                <a:solidFill>
                  <a:schemeClr val="tx1"/>
                </a:solidFill>
              </a:rPr>
              <a:t>Elements held constant to prevent them from influencing the outcome, ensuring that only the variable of interest affects the results.</a:t>
            </a:r>
            <a:endParaRPr sz="2500" dirty="0">
              <a:solidFill>
                <a:schemeClr val="tx1"/>
              </a:solidFill>
            </a:endParaRPr>
          </a:p>
          <a:p>
            <a:pPr marL="0" indent="0">
              <a:lnSpc>
                <a:spcPct val="115000"/>
              </a:lnSpc>
              <a:spcBef>
                <a:spcPts val="1000"/>
              </a:spcBef>
              <a:spcAft>
                <a:spcPts val="0"/>
              </a:spcAft>
              <a:buNone/>
            </a:pPr>
            <a:r>
              <a:rPr lang="en-US" sz="2500" b="1" dirty="0" err="1">
                <a:solidFill>
                  <a:schemeClr val="bg1"/>
                </a:solidFill>
              </a:rPr>
              <a:t>Covariates:</a:t>
            </a:r>
            <a:r>
              <a:rPr lang="en-US" sz="2500" dirty="0" err="1">
                <a:solidFill>
                  <a:schemeClr val="bg1"/>
                </a:solidFill>
              </a:rPr>
              <a:t>Additional</a:t>
            </a:r>
            <a:r>
              <a:rPr lang="en-US" sz="2500" dirty="0">
                <a:solidFill>
                  <a:schemeClr val="bg1"/>
                </a:solidFill>
              </a:rPr>
              <a:t> variables that may impact the outcome and are measured to account for their influence in the analysis.</a:t>
            </a:r>
            <a:endParaRPr sz="2500" dirty="0">
              <a:solidFill>
                <a:schemeClr val="bg1"/>
              </a:solidFill>
            </a:endParaRPr>
          </a:p>
        </p:txBody>
      </p:sp>
      <p:sp>
        <p:nvSpPr>
          <p:cNvPr id="208" name="Google Shape;208;p31">
            <a:extLst>
              <a:ext uri="{FF2B5EF4-FFF2-40B4-BE49-F238E27FC236}">
                <a16:creationId xmlns:a16="http://schemas.microsoft.com/office/drawing/2014/main" id="{254CEEA3-9F35-215A-4A64-B9E5032B6288}"/>
              </a:ext>
            </a:extLst>
          </p:cNvPr>
          <p:cNvSpPr txBox="1">
            <a:spLocks noGrp="1"/>
          </p:cNvSpPr>
          <p:nvPr>
            <p:ph type="title"/>
          </p:nvPr>
        </p:nvSpPr>
        <p:spPr>
          <a:xfrm>
            <a:off x="2152650" y="512087"/>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Conditions, Controls, Covariates </a:t>
            </a:r>
            <a:endParaRPr sz="3600" dirty="0">
              <a:latin typeface="Arial"/>
              <a:ea typeface="Arial"/>
              <a:cs typeface="Arial"/>
              <a:sym typeface="Arial"/>
            </a:endParaRPr>
          </a:p>
        </p:txBody>
      </p:sp>
      <p:grpSp>
        <p:nvGrpSpPr>
          <p:cNvPr id="5" name="Group 4">
            <a:extLst>
              <a:ext uri="{FF2B5EF4-FFF2-40B4-BE49-F238E27FC236}">
                <a16:creationId xmlns:a16="http://schemas.microsoft.com/office/drawing/2014/main" id="{DCAFB982-2544-6B73-6353-6611357970EF}"/>
              </a:ext>
            </a:extLst>
          </p:cNvPr>
          <p:cNvGrpSpPr/>
          <p:nvPr/>
        </p:nvGrpSpPr>
        <p:grpSpPr>
          <a:xfrm>
            <a:off x="2152650" y="3429000"/>
            <a:ext cx="3943350" cy="2590800"/>
            <a:chOff x="2152650" y="3429000"/>
            <a:chExt cx="3943350" cy="2590800"/>
          </a:xfrm>
        </p:grpSpPr>
        <p:sp>
          <p:nvSpPr>
            <p:cNvPr id="4" name="Rectangle 3">
              <a:extLst>
                <a:ext uri="{FF2B5EF4-FFF2-40B4-BE49-F238E27FC236}">
                  <a16:creationId xmlns:a16="http://schemas.microsoft.com/office/drawing/2014/main" id="{4252BBBC-F3AB-254A-41B8-FB32DB218FCF}"/>
                </a:ext>
              </a:extLst>
            </p:cNvPr>
            <p:cNvSpPr/>
            <p:nvPr/>
          </p:nvSpPr>
          <p:spPr>
            <a:xfrm>
              <a:off x="2152650" y="3429000"/>
              <a:ext cx="3943350" cy="2590800"/>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1F6F71E-92F4-25F1-FFB5-5383FBC59A3B}"/>
                </a:ext>
              </a:extLst>
            </p:cNvPr>
            <p:cNvSpPr txBox="1"/>
            <p:nvPr/>
          </p:nvSpPr>
          <p:spPr>
            <a:xfrm>
              <a:off x="2374900" y="3490837"/>
              <a:ext cx="3721100" cy="2308324"/>
            </a:xfrm>
            <a:prstGeom prst="rect">
              <a:avLst/>
            </a:prstGeom>
            <a:noFill/>
          </p:spPr>
          <p:txBody>
            <a:bodyPr wrap="square" rtlCol="0">
              <a:spAutoFit/>
            </a:bodyPr>
            <a:lstStyle/>
            <a:p>
              <a:r>
                <a:rPr lang="en-US" sz="2400" dirty="0"/>
                <a:t>E.g., Source Separation:</a:t>
              </a:r>
            </a:p>
            <a:p>
              <a:pPr marL="342900" indent="-342900">
                <a:buFont typeface="Arial" panose="020B0604020202020204" pitchFamily="34" charset="0"/>
                <a:buChar char="•"/>
              </a:pPr>
              <a:r>
                <a:rPr lang="en-US" sz="2400" dirty="0"/>
                <a:t>Number of instruments</a:t>
              </a:r>
            </a:p>
            <a:p>
              <a:pPr marL="342900" indent="-342900">
                <a:buFont typeface="Arial" panose="020B0604020202020204" pitchFamily="34" charset="0"/>
                <a:buChar char="•"/>
              </a:pPr>
              <a:r>
                <a:rPr lang="en-US" sz="2400" dirty="0"/>
                <a:t>Type of instruments/voice</a:t>
              </a:r>
            </a:p>
            <a:p>
              <a:pPr marL="342900" indent="-342900">
                <a:buFont typeface="Arial" panose="020B0604020202020204" pitchFamily="34" charset="0"/>
                <a:buChar char="•"/>
              </a:pPr>
              <a:r>
                <a:rPr lang="en-US" sz="2400" dirty="0"/>
                <a:t>Presence of effects</a:t>
              </a:r>
            </a:p>
            <a:p>
              <a:pPr marL="342900" indent="-342900">
                <a:buFont typeface="Arial" panose="020B0604020202020204" pitchFamily="34" charset="0"/>
                <a:buChar char="•"/>
              </a:pPr>
              <a:r>
                <a:rPr lang="en-US" sz="2400" dirty="0"/>
                <a:t>Source file!</a:t>
              </a:r>
            </a:p>
            <a:p>
              <a:pPr marL="342900" indent="-342900">
                <a:buFont typeface="Arial" panose="020B0604020202020204" pitchFamily="34" charset="0"/>
                <a:buChar char="•"/>
              </a:pPr>
              <a:endParaRPr lang="en-US" sz="2400" dirty="0"/>
            </a:p>
          </p:txBody>
        </p:sp>
      </p:grpSp>
      <p:grpSp>
        <p:nvGrpSpPr>
          <p:cNvPr id="9" name="Group 8">
            <a:extLst>
              <a:ext uri="{FF2B5EF4-FFF2-40B4-BE49-F238E27FC236}">
                <a16:creationId xmlns:a16="http://schemas.microsoft.com/office/drawing/2014/main" id="{7A23D189-CCC8-6A32-7CD2-6C7B102FD477}"/>
              </a:ext>
            </a:extLst>
          </p:cNvPr>
          <p:cNvGrpSpPr/>
          <p:nvPr/>
        </p:nvGrpSpPr>
        <p:grpSpPr>
          <a:xfrm>
            <a:off x="6096000" y="3429000"/>
            <a:ext cx="3943350" cy="2590800"/>
            <a:chOff x="2152650" y="3429000"/>
            <a:chExt cx="3943350" cy="2590800"/>
          </a:xfrm>
        </p:grpSpPr>
        <p:sp>
          <p:nvSpPr>
            <p:cNvPr id="10" name="Rectangle 9">
              <a:extLst>
                <a:ext uri="{FF2B5EF4-FFF2-40B4-BE49-F238E27FC236}">
                  <a16:creationId xmlns:a16="http://schemas.microsoft.com/office/drawing/2014/main" id="{1AE69868-D015-C86C-DD72-6D3DEBCEA91C}"/>
                </a:ext>
              </a:extLst>
            </p:cNvPr>
            <p:cNvSpPr/>
            <p:nvPr/>
          </p:nvSpPr>
          <p:spPr>
            <a:xfrm>
              <a:off x="2152650" y="3429000"/>
              <a:ext cx="3943350" cy="2590800"/>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DBDBDC0-FCF6-540F-4A68-142230428A81}"/>
                </a:ext>
              </a:extLst>
            </p:cNvPr>
            <p:cNvSpPr txBox="1"/>
            <p:nvPr/>
          </p:nvSpPr>
          <p:spPr>
            <a:xfrm>
              <a:off x="2374900" y="3490837"/>
              <a:ext cx="3721100" cy="1938992"/>
            </a:xfrm>
            <a:prstGeom prst="rect">
              <a:avLst/>
            </a:prstGeom>
            <a:noFill/>
          </p:spPr>
          <p:txBody>
            <a:bodyPr wrap="square" rtlCol="0">
              <a:spAutoFit/>
            </a:bodyPr>
            <a:lstStyle/>
            <a:p>
              <a:r>
                <a:rPr lang="en-US" sz="2400" dirty="0"/>
                <a:t>E.g., MER</a:t>
              </a:r>
            </a:p>
            <a:p>
              <a:pPr marL="342900" indent="-342900">
                <a:buFont typeface="Arial" panose="020B0604020202020204" pitchFamily="34" charset="0"/>
                <a:buChar char="•"/>
              </a:pPr>
              <a:r>
                <a:rPr lang="en-US" sz="2400" dirty="0"/>
                <a:t>Genre</a:t>
              </a:r>
            </a:p>
            <a:p>
              <a:pPr marL="342900" indent="-342900">
                <a:buFont typeface="Arial" panose="020B0604020202020204" pitchFamily="34" charset="0"/>
                <a:buChar char="•"/>
              </a:pPr>
              <a:r>
                <a:rPr lang="en-US" sz="2400" dirty="0"/>
                <a:t>Loudness</a:t>
              </a:r>
            </a:p>
            <a:p>
              <a:pPr marL="342900" indent="-342900">
                <a:buFont typeface="Arial" panose="020B0604020202020204" pitchFamily="34" charset="0"/>
                <a:buChar char="•"/>
              </a:pPr>
              <a:r>
                <a:rPr lang="en-US" sz="2400" dirty="0"/>
                <a:t>Presence of lyrics</a:t>
              </a:r>
            </a:p>
            <a:p>
              <a:pPr marL="342900" indent="-342900">
                <a:buFont typeface="Arial" panose="020B0604020202020204" pitchFamily="34" charset="0"/>
                <a:buChar char="•"/>
              </a:pPr>
              <a:endParaRPr lang="en-US" sz="2400" dirty="0"/>
            </a:p>
          </p:txBody>
        </p:sp>
      </p:grpSp>
    </p:spTree>
    <p:extLst>
      <p:ext uri="{BB962C8B-B14F-4D97-AF65-F5344CB8AC3E}">
        <p14:creationId xmlns:p14="http://schemas.microsoft.com/office/powerpoint/2010/main" val="2634332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E309AB9C-E2A7-6F61-F21C-E4FC0958D8DC}"/>
            </a:ext>
          </a:extLst>
        </p:cNvPr>
        <p:cNvGrpSpPr/>
        <p:nvPr/>
      </p:nvGrpSpPr>
      <p:grpSpPr>
        <a:xfrm>
          <a:off x="0" y="0"/>
          <a:ext cx="0" cy="0"/>
          <a:chOff x="0" y="0"/>
          <a:chExt cx="0" cy="0"/>
        </a:xfrm>
      </p:grpSpPr>
      <p:sp>
        <p:nvSpPr>
          <p:cNvPr id="209" name="Google Shape;209;p31">
            <a:extLst>
              <a:ext uri="{FF2B5EF4-FFF2-40B4-BE49-F238E27FC236}">
                <a16:creationId xmlns:a16="http://schemas.microsoft.com/office/drawing/2014/main" id="{CA6B435F-8E9C-0B71-5C27-B61AFCBFF591}"/>
              </a:ext>
            </a:extLst>
          </p:cNvPr>
          <p:cNvSpPr txBox="1">
            <a:spLocks noGrp="1"/>
          </p:cNvSpPr>
          <p:nvPr>
            <p:ph type="body" idx="1"/>
          </p:nvPr>
        </p:nvSpPr>
        <p:spPr>
          <a:xfrm>
            <a:off x="2152650" y="-1643298"/>
            <a:ext cx="7886700" cy="4351200"/>
          </a:xfrm>
          <a:prstGeom prst="rect">
            <a:avLst/>
          </a:prstGeom>
        </p:spPr>
        <p:txBody>
          <a:bodyPr spcFirstLastPara="1" vert="horz" wrap="square" lIns="91425" tIns="45700" rIns="91425" bIns="45700" rtlCol="0" anchor="t" anchorCtr="0">
            <a:normAutofit fontScale="92500" lnSpcReduction="10000"/>
          </a:bodyPr>
          <a:lstStyle/>
          <a:p>
            <a:pPr marL="0" indent="0">
              <a:spcBef>
                <a:spcPts val="1000"/>
              </a:spcBef>
              <a:spcAft>
                <a:spcPts val="0"/>
              </a:spcAft>
              <a:buNone/>
            </a:pPr>
            <a:r>
              <a:rPr lang="en-US" sz="2700" dirty="0">
                <a:solidFill>
                  <a:schemeClr val="bg1"/>
                </a:solidFill>
              </a:rPr>
              <a:t>To be confident claiming X </a:t>
            </a:r>
            <a:r>
              <a:rPr lang="en-US" sz="2700" i="1" dirty="0">
                <a:solidFill>
                  <a:schemeClr val="bg1"/>
                </a:solidFill>
              </a:rPr>
              <a:t>causes</a:t>
            </a:r>
            <a:r>
              <a:rPr lang="en-US" sz="2700" dirty="0">
                <a:solidFill>
                  <a:schemeClr val="bg1"/>
                </a:solidFill>
              </a:rPr>
              <a:t> Y, we have to be cautious that there are not other explanations.</a:t>
            </a:r>
            <a:endParaRPr sz="2700" dirty="0">
              <a:solidFill>
                <a:schemeClr val="bg1"/>
              </a:solidFill>
            </a:endParaRPr>
          </a:p>
          <a:p>
            <a:pPr marL="0" indent="0">
              <a:spcBef>
                <a:spcPts val="1000"/>
              </a:spcBef>
              <a:spcAft>
                <a:spcPts val="0"/>
              </a:spcAft>
              <a:buNone/>
            </a:pPr>
            <a:endParaRPr sz="2700" dirty="0">
              <a:solidFill>
                <a:schemeClr val="bg1"/>
              </a:solidFill>
            </a:endParaRPr>
          </a:p>
          <a:p>
            <a:pPr marL="0" indent="0">
              <a:lnSpc>
                <a:spcPct val="115000"/>
              </a:lnSpc>
              <a:spcBef>
                <a:spcPts val="1000"/>
              </a:spcBef>
              <a:spcAft>
                <a:spcPts val="0"/>
              </a:spcAft>
              <a:buNone/>
            </a:pPr>
            <a:r>
              <a:rPr lang="en-US" sz="2500" b="1" dirty="0">
                <a:solidFill>
                  <a:schemeClr val="bg1"/>
                </a:solidFill>
              </a:rPr>
              <a:t>Conditions</a:t>
            </a:r>
            <a:r>
              <a:rPr lang="en-US" sz="2500" dirty="0">
                <a:solidFill>
                  <a:schemeClr val="bg1"/>
                </a:solidFill>
              </a:rPr>
              <a:t>: Different setups or variations in an experiment used to test effects on the outcome.</a:t>
            </a:r>
            <a:endParaRPr sz="2500" dirty="0">
              <a:solidFill>
                <a:schemeClr val="bg1"/>
              </a:solidFill>
            </a:endParaRPr>
          </a:p>
          <a:p>
            <a:pPr marL="0" indent="0">
              <a:lnSpc>
                <a:spcPct val="115000"/>
              </a:lnSpc>
              <a:spcBef>
                <a:spcPts val="1000"/>
              </a:spcBef>
              <a:spcAft>
                <a:spcPts val="0"/>
              </a:spcAft>
              <a:buNone/>
            </a:pPr>
            <a:r>
              <a:rPr lang="en-US" sz="2500" b="1" dirty="0">
                <a:solidFill>
                  <a:srgbClr val="465359"/>
                </a:solidFill>
              </a:rPr>
              <a:t>Controls: </a:t>
            </a:r>
            <a:r>
              <a:rPr lang="en-US" sz="2500" dirty="0">
                <a:solidFill>
                  <a:srgbClr val="465359"/>
                </a:solidFill>
              </a:rPr>
              <a:t>Elements held constant to prevent them from influencing the outcome, ensuring that only the variable of interest affects the results.</a:t>
            </a:r>
            <a:endParaRPr sz="2500" dirty="0">
              <a:solidFill>
                <a:srgbClr val="465359"/>
              </a:solidFill>
            </a:endParaRPr>
          </a:p>
          <a:p>
            <a:pPr marL="0" indent="0">
              <a:lnSpc>
                <a:spcPct val="115000"/>
              </a:lnSpc>
              <a:spcBef>
                <a:spcPts val="1000"/>
              </a:spcBef>
              <a:spcAft>
                <a:spcPts val="0"/>
              </a:spcAft>
              <a:buNone/>
            </a:pPr>
            <a:r>
              <a:rPr lang="en-US" sz="2500" b="1" dirty="0" err="1">
                <a:solidFill>
                  <a:schemeClr val="tx1"/>
                </a:solidFill>
              </a:rPr>
              <a:t>Covariates:</a:t>
            </a:r>
            <a:r>
              <a:rPr lang="en-US" sz="2500" dirty="0" err="1">
                <a:solidFill>
                  <a:schemeClr val="tx1"/>
                </a:solidFill>
              </a:rPr>
              <a:t>Additional</a:t>
            </a:r>
            <a:r>
              <a:rPr lang="en-US" sz="2500" dirty="0">
                <a:solidFill>
                  <a:schemeClr val="tx1"/>
                </a:solidFill>
              </a:rPr>
              <a:t> variables that may impact the outcome and are measured to account for their influence in the analysis.</a:t>
            </a:r>
            <a:endParaRPr sz="2500" dirty="0">
              <a:solidFill>
                <a:schemeClr val="tx1"/>
              </a:solidFill>
            </a:endParaRPr>
          </a:p>
        </p:txBody>
      </p:sp>
      <p:sp>
        <p:nvSpPr>
          <p:cNvPr id="208" name="Google Shape;208;p31">
            <a:extLst>
              <a:ext uri="{FF2B5EF4-FFF2-40B4-BE49-F238E27FC236}">
                <a16:creationId xmlns:a16="http://schemas.microsoft.com/office/drawing/2014/main" id="{1E1B6B06-423B-4A08-4F0C-9403EDC2CB4E}"/>
              </a:ext>
            </a:extLst>
          </p:cNvPr>
          <p:cNvSpPr txBox="1">
            <a:spLocks noGrp="1"/>
          </p:cNvSpPr>
          <p:nvPr>
            <p:ph type="title"/>
          </p:nvPr>
        </p:nvSpPr>
        <p:spPr>
          <a:xfrm>
            <a:off x="2152650" y="512087"/>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Conditions, Controls, Covariates </a:t>
            </a:r>
            <a:endParaRPr sz="3600" dirty="0">
              <a:latin typeface="Arial"/>
              <a:ea typeface="Arial"/>
              <a:cs typeface="Arial"/>
              <a:sym typeface="Arial"/>
            </a:endParaRPr>
          </a:p>
        </p:txBody>
      </p:sp>
      <p:grpSp>
        <p:nvGrpSpPr>
          <p:cNvPr id="6" name="Group 5">
            <a:extLst>
              <a:ext uri="{FF2B5EF4-FFF2-40B4-BE49-F238E27FC236}">
                <a16:creationId xmlns:a16="http://schemas.microsoft.com/office/drawing/2014/main" id="{8944D1AB-58B4-6AA2-CD1D-A9CE1B48411E}"/>
              </a:ext>
            </a:extLst>
          </p:cNvPr>
          <p:cNvGrpSpPr/>
          <p:nvPr/>
        </p:nvGrpSpPr>
        <p:grpSpPr>
          <a:xfrm>
            <a:off x="2152650" y="3429000"/>
            <a:ext cx="3943350" cy="2590800"/>
            <a:chOff x="2152650" y="3429000"/>
            <a:chExt cx="3943350" cy="2590800"/>
          </a:xfrm>
        </p:grpSpPr>
        <p:sp>
          <p:nvSpPr>
            <p:cNvPr id="7" name="Rectangle 6">
              <a:extLst>
                <a:ext uri="{FF2B5EF4-FFF2-40B4-BE49-F238E27FC236}">
                  <a16:creationId xmlns:a16="http://schemas.microsoft.com/office/drawing/2014/main" id="{147AEEC8-98DB-B115-3DA8-DC96BB7D41BD}"/>
                </a:ext>
              </a:extLst>
            </p:cNvPr>
            <p:cNvSpPr/>
            <p:nvPr/>
          </p:nvSpPr>
          <p:spPr>
            <a:xfrm>
              <a:off x="2152650" y="3429000"/>
              <a:ext cx="3943350" cy="2590800"/>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0C1F23-7071-60B5-D86A-C42EC92220B5}"/>
                </a:ext>
              </a:extLst>
            </p:cNvPr>
            <p:cNvSpPr txBox="1"/>
            <p:nvPr/>
          </p:nvSpPr>
          <p:spPr>
            <a:xfrm>
              <a:off x="2374900" y="3490837"/>
              <a:ext cx="3721100" cy="2308324"/>
            </a:xfrm>
            <a:prstGeom prst="rect">
              <a:avLst/>
            </a:prstGeom>
            <a:noFill/>
          </p:spPr>
          <p:txBody>
            <a:bodyPr wrap="square" rtlCol="0">
              <a:spAutoFit/>
            </a:bodyPr>
            <a:lstStyle/>
            <a:p>
              <a:r>
                <a:rPr lang="en-US" sz="2400" dirty="0"/>
                <a:t>E.g., Source Separation:</a:t>
              </a:r>
            </a:p>
            <a:p>
              <a:pPr marL="342900" indent="-342900">
                <a:buFont typeface="Arial" panose="020B0604020202020204" pitchFamily="34" charset="0"/>
                <a:buChar char="•"/>
              </a:pPr>
              <a:r>
                <a:rPr lang="en-US" sz="2400" dirty="0"/>
                <a:t>Musical expertise</a:t>
              </a:r>
            </a:p>
            <a:p>
              <a:pPr marL="342900" indent="-342900">
                <a:buFont typeface="Arial" panose="020B0604020202020204" pitchFamily="34" charset="0"/>
                <a:buChar char="•"/>
              </a:pPr>
              <a:r>
                <a:rPr lang="en-US" sz="2400" dirty="0"/>
                <a:t>Listening environment</a:t>
              </a:r>
            </a:p>
            <a:p>
              <a:pPr marL="342900" indent="-342900">
                <a:buFont typeface="Arial" panose="020B0604020202020204" pitchFamily="34" charset="0"/>
                <a:buChar char="•"/>
              </a:pPr>
              <a:r>
                <a:rPr lang="en-US" sz="2400" dirty="0"/>
                <a:t>Song familiarity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grpSp>
      <p:grpSp>
        <p:nvGrpSpPr>
          <p:cNvPr id="12" name="Group 11">
            <a:extLst>
              <a:ext uri="{FF2B5EF4-FFF2-40B4-BE49-F238E27FC236}">
                <a16:creationId xmlns:a16="http://schemas.microsoft.com/office/drawing/2014/main" id="{F16A3E5C-846C-F2BD-B901-5E45CBEFD0BF}"/>
              </a:ext>
            </a:extLst>
          </p:cNvPr>
          <p:cNvGrpSpPr/>
          <p:nvPr/>
        </p:nvGrpSpPr>
        <p:grpSpPr>
          <a:xfrm>
            <a:off x="6096000" y="3429000"/>
            <a:ext cx="3943350" cy="2590800"/>
            <a:chOff x="2152650" y="3429000"/>
            <a:chExt cx="3943350" cy="2590800"/>
          </a:xfrm>
        </p:grpSpPr>
        <p:sp>
          <p:nvSpPr>
            <p:cNvPr id="13" name="Rectangle 12">
              <a:extLst>
                <a:ext uri="{FF2B5EF4-FFF2-40B4-BE49-F238E27FC236}">
                  <a16:creationId xmlns:a16="http://schemas.microsoft.com/office/drawing/2014/main" id="{AE690F26-C7B7-4687-EC18-BF7035F94179}"/>
                </a:ext>
              </a:extLst>
            </p:cNvPr>
            <p:cNvSpPr/>
            <p:nvPr/>
          </p:nvSpPr>
          <p:spPr>
            <a:xfrm>
              <a:off x="2152650" y="3429000"/>
              <a:ext cx="3943350" cy="2590800"/>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4FF687-390B-C847-8AB8-867E454C1235}"/>
                </a:ext>
              </a:extLst>
            </p:cNvPr>
            <p:cNvSpPr txBox="1"/>
            <p:nvPr/>
          </p:nvSpPr>
          <p:spPr>
            <a:xfrm>
              <a:off x="2374900" y="3490837"/>
              <a:ext cx="3721100" cy="1938992"/>
            </a:xfrm>
            <a:prstGeom prst="rect">
              <a:avLst/>
            </a:prstGeom>
            <a:noFill/>
          </p:spPr>
          <p:txBody>
            <a:bodyPr wrap="square" rtlCol="0">
              <a:spAutoFit/>
            </a:bodyPr>
            <a:lstStyle/>
            <a:p>
              <a:r>
                <a:rPr lang="en-US" sz="2400" dirty="0"/>
                <a:t>E.g., MER</a:t>
              </a:r>
            </a:p>
            <a:p>
              <a:pPr marL="342900" indent="-342900">
                <a:buFont typeface="Arial" panose="020B0604020202020204" pitchFamily="34" charset="0"/>
                <a:buChar char="•"/>
              </a:pPr>
              <a:r>
                <a:rPr lang="en-US" sz="2400" dirty="0"/>
                <a:t>Person’s current mood</a:t>
              </a:r>
            </a:p>
            <a:p>
              <a:pPr marL="342900" indent="-342900">
                <a:buFont typeface="Arial" panose="020B0604020202020204" pitchFamily="34" charset="0"/>
                <a:buChar char="•"/>
              </a:pPr>
              <a:r>
                <a:rPr lang="en-US" sz="2400" dirty="0"/>
                <a:t>Musical preferences</a:t>
              </a:r>
            </a:p>
            <a:p>
              <a:pPr marL="342900" indent="-342900">
                <a:buFont typeface="Arial" panose="020B0604020202020204" pitchFamily="34" charset="0"/>
                <a:buChar char="•"/>
              </a:pPr>
              <a:r>
                <a:rPr lang="en-US" sz="2400" dirty="0"/>
                <a:t>Time of day</a:t>
              </a:r>
            </a:p>
            <a:p>
              <a:pPr marL="342900" indent="-342900">
                <a:buFont typeface="Arial" panose="020B0604020202020204" pitchFamily="34" charset="0"/>
                <a:buChar char="•"/>
              </a:pPr>
              <a:endParaRPr lang="en-US" sz="2400" dirty="0"/>
            </a:p>
          </p:txBody>
        </p:sp>
      </p:grpSp>
    </p:spTree>
    <p:extLst>
      <p:ext uri="{BB962C8B-B14F-4D97-AF65-F5344CB8AC3E}">
        <p14:creationId xmlns:p14="http://schemas.microsoft.com/office/powerpoint/2010/main" val="39528829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RANDOMIZATION</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CA" sz="3200" b="1" dirty="0"/>
              <a:t>Stimuli controls</a:t>
            </a:r>
          </a:p>
          <a:p>
            <a:pPr>
              <a:spcBef>
                <a:spcPts val="0"/>
              </a:spcBef>
              <a:spcAft>
                <a:spcPts val="0"/>
              </a:spcAft>
            </a:pPr>
            <a:r>
              <a:rPr lang="en-CA" sz="3200" dirty="0"/>
              <a:t>When not every confounding variable can possibly be controlled…</a:t>
            </a:r>
          </a:p>
          <a:p>
            <a:pPr marL="0" indent="0">
              <a:spcBef>
                <a:spcPts val="0"/>
              </a:spcBef>
              <a:spcAft>
                <a:spcPts val="0"/>
              </a:spcAft>
              <a:buNone/>
            </a:pPr>
            <a:endParaRPr lang="en-CA" sz="3200" dirty="0"/>
          </a:p>
          <a:p>
            <a:pPr marL="0" indent="0">
              <a:spcBef>
                <a:spcPts val="0"/>
              </a:spcBef>
              <a:spcAft>
                <a:spcPts val="0"/>
              </a:spcAft>
              <a:buNone/>
            </a:pPr>
            <a:r>
              <a:rPr lang="en-CA" sz="3200" b="1" dirty="0"/>
              <a:t>Order effects</a:t>
            </a:r>
          </a:p>
          <a:p>
            <a:pPr>
              <a:spcBef>
                <a:spcPts val="0"/>
              </a:spcBef>
              <a:spcAft>
                <a:spcPts val="0"/>
              </a:spcAft>
            </a:pPr>
            <a:r>
              <a:rPr lang="en-CA" sz="3200" dirty="0"/>
              <a:t>Hearing a sad song after an uplifting song?</a:t>
            </a:r>
          </a:p>
          <a:p>
            <a:pPr>
              <a:spcBef>
                <a:spcPts val="0"/>
              </a:spcBef>
              <a:spcAft>
                <a:spcPts val="0"/>
              </a:spcAft>
            </a:pPr>
            <a:endParaRPr lang="en-CA" sz="3200" dirty="0"/>
          </a:p>
          <a:p>
            <a:pPr>
              <a:spcBef>
                <a:spcPts val="0"/>
              </a:spcBef>
              <a:spcAft>
                <a:spcPts val="0"/>
              </a:spcAft>
            </a:pPr>
            <a:r>
              <a:rPr lang="en-CA" sz="3200" dirty="0"/>
              <a:t>Getting better at a task over time</a:t>
            </a:r>
          </a:p>
          <a:p>
            <a:pPr>
              <a:spcBef>
                <a:spcPts val="0"/>
              </a:spcBef>
              <a:spcAft>
                <a:spcPts val="0"/>
              </a:spcAft>
            </a:pP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Tree>
    <p:extLst>
      <p:ext uri="{BB962C8B-B14F-4D97-AF65-F5344CB8AC3E}">
        <p14:creationId xmlns:p14="http://schemas.microsoft.com/office/powerpoint/2010/main" val="154414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What Are we Measuring?</a:t>
            </a:r>
            <a:endParaRPr sz="3600" dirty="0">
              <a:latin typeface="Arial"/>
              <a:ea typeface="Arial"/>
              <a:cs typeface="Arial"/>
              <a:sym typeface="Arial"/>
            </a:endParaRPr>
          </a:p>
        </p:txBody>
      </p:sp>
      <p:pic>
        <p:nvPicPr>
          <p:cNvPr id="3" name="Graphic 2">
            <a:extLst>
              <a:ext uri="{FF2B5EF4-FFF2-40B4-BE49-F238E27FC236}">
                <a16:creationId xmlns:a16="http://schemas.microsoft.com/office/drawing/2014/main" id="{855AC51C-30FA-9EE5-CBB3-6B1B61F1F00F}"/>
              </a:ext>
            </a:extLst>
          </p:cNvPr>
          <p:cNvPicPr>
            <a:picLocks noChangeAspect="1"/>
          </p:cNvPicPr>
          <p:nvPr/>
        </p:nvPicPr>
        <p:blipFill>
          <a:blip r:embed="rId3">
            <a:extLst>
              <a:ext uri="{96DAC541-7B7A-43D3-8B79-37D633B846F1}">
                <asvg:svgBlip xmlns:asvg="http://schemas.microsoft.com/office/drawing/2016/SVG/main" r:embed="rId4"/>
              </a:ext>
            </a:extLst>
          </a:blip>
          <a:srcRect t="3243"/>
          <a:stretch/>
        </p:blipFill>
        <p:spPr>
          <a:xfrm>
            <a:off x="7507861" y="1825625"/>
            <a:ext cx="2274790" cy="3247416"/>
          </a:xfrm>
          <a:prstGeom prst="rect">
            <a:avLst/>
          </a:prstGeom>
        </p:spPr>
      </p:pic>
      <p:sp>
        <p:nvSpPr>
          <p:cNvPr id="223" name="Google Shape;223;p33"/>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rmAutofit/>
          </a:bodyPr>
          <a:lstStyle/>
          <a:p>
            <a:pPr>
              <a:spcBef>
                <a:spcPts val="1000"/>
              </a:spcBef>
              <a:spcAft>
                <a:spcPts val="0"/>
              </a:spcAft>
            </a:pPr>
            <a:r>
              <a:rPr lang="en-CA" sz="3200" dirty="0"/>
              <a:t>Clarity of Instructions</a:t>
            </a:r>
          </a:p>
          <a:p>
            <a:pPr>
              <a:spcBef>
                <a:spcPts val="1000"/>
              </a:spcBef>
              <a:spcAft>
                <a:spcPts val="0"/>
              </a:spcAft>
            </a:pPr>
            <a:r>
              <a:rPr lang="en-CA" sz="3200" dirty="0"/>
              <a:t>Type of task / question</a:t>
            </a:r>
          </a:p>
          <a:p>
            <a:pPr>
              <a:spcBef>
                <a:spcPts val="1000"/>
              </a:spcBef>
              <a:spcAft>
                <a:spcPts val="0"/>
              </a:spcAft>
            </a:pPr>
            <a:r>
              <a:rPr lang="en-CA" sz="3200" dirty="0"/>
              <a:t>Scale and unit of measure</a:t>
            </a:r>
          </a:p>
          <a:p>
            <a:pPr>
              <a:spcBef>
                <a:spcPts val="1000"/>
              </a:spcBef>
              <a:spcAft>
                <a:spcPts val="0"/>
              </a:spcAft>
            </a:pPr>
            <a:r>
              <a:rPr lang="en-CA" sz="3200" dirty="0"/>
              <a:t>Risks of bias</a:t>
            </a:r>
          </a:p>
          <a:p>
            <a:pPr>
              <a:spcBef>
                <a:spcPts val="1000"/>
              </a:spcBef>
              <a:spcAft>
                <a:spcPts val="0"/>
              </a:spcAft>
            </a:pP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E6FC19C1-BB2F-8DEF-C6BB-6DEE5FAA466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D421AF0-A928-DDD1-EEDE-62325B8C86DF}"/>
              </a:ext>
            </a:extLst>
          </p:cNvPr>
          <p:cNvSpPr/>
          <p:nvPr/>
        </p:nvSpPr>
        <p:spPr>
          <a:xfrm>
            <a:off x="6752242" y="3290536"/>
            <a:ext cx="4133124" cy="2165420"/>
          </a:xfrm>
          <a:prstGeom prst="rect">
            <a:avLst/>
          </a:prstGeom>
          <a:solidFill>
            <a:srgbClr val="92D05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F6B17C-9C23-AA33-2A91-D296B8509645}"/>
              </a:ext>
            </a:extLst>
          </p:cNvPr>
          <p:cNvSpPr/>
          <p:nvPr/>
        </p:nvSpPr>
        <p:spPr>
          <a:xfrm>
            <a:off x="2402022" y="3290536"/>
            <a:ext cx="4133124" cy="2165420"/>
          </a:xfrm>
          <a:prstGeom prst="rect">
            <a:avLst/>
          </a:prstGeom>
          <a:solidFill>
            <a:srgbClr val="00B0F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Google Shape;222;p33">
            <a:extLst>
              <a:ext uri="{FF2B5EF4-FFF2-40B4-BE49-F238E27FC236}">
                <a16:creationId xmlns:a16="http://schemas.microsoft.com/office/drawing/2014/main" id="{96226978-9323-3533-1A04-8AF2B57A09C8}"/>
              </a:ext>
            </a:extLst>
          </p:cNvPr>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What Are we Measuring?</a:t>
            </a:r>
            <a:endParaRPr sz="3600" dirty="0">
              <a:latin typeface="Arial"/>
              <a:ea typeface="Arial"/>
              <a:cs typeface="Arial"/>
              <a:sym typeface="Arial"/>
            </a:endParaRPr>
          </a:p>
        </p:txBody>
      </p:sp>
      <p:sp>
        <p:nvSpPr>
          <p:cNvPr id="223" name="Google Shape;223;p33">
            <a:extLst>
              <a:ext uri="{FF2B5EF4-FFF2-40B4-BE49-F238E27FC236}">
                <a16:creationId xmlns:a16="http://schemas.microsoft.com/office/drawing/2014/main" id="{5F21673B-9ABA-29DB-D4C7-94F710BBF542}"/>
              </a:ext>
            </a:extLst>
          </p:cNvPr>
          <p:cNvSpPr txBox="1">
            <a:spLocks noGrp="1"/>
          </p:cNvSpPr>
          <p:nvPr>
            <p:ph type="body" idx="1"/>
          </p:nvPr>
        </p:nvSpPr>
        <p:spPr>
          <a:xfrm>
            <a:off x="470806" y="1858282"/>
            <a:ext cx="11236779" cy="4351200"/>
          </a:xfrm>
          <a:prstGeom prst="rect">
            <a:avLst/>
          </a:prstGeom>
        </p:spPr>
        <p:txBody>
          <a:bodyPr spcFirstLastPara="1" vert="horz" wrap="square" lIns="91425" tIns="45700" rIns="91425" bIns="45700" rtlCol="0" anchor="t" anchorCtr="0">
            <a:normAutofit/>
          </a:bodyPr>
          <a:lstStyle/>
          <a:p>
            <a:pPr>
              <a:spcBef>
                <a:spcPts val="1000"/>
              </a:spcBef>
              <a:spcAft>
                <a:spcPts val="0"/>
              </a:spcAft>
            </a:pPr>
            <a:r>
              <a:rPr lang="en-CA" sz="3200" dirty="0"/>
              <a:t>Types of data collection:</a:t>
            </a:r>
          </a:p>
          <a:p>
            <a:pPr>
              <a:spcBef>
                <a:spcPts val="1000"/>
              </a:spcBef>
              <a:spcAft>
                <a:spcPts val="0"/>
              </a:spcAft>
            </a:pPr>
            <a:endParaRPr sz="3200" dirty="0"/>
          </a:p>
        </p:txBody>
      </p:sp>
      <p:sp>
        <p:nvSpPr>
          <p:cNvPr id="3" name="TextBox 2">
            <a:extLst>
              <a:ext uri="{FF2B5EF4-FFF2-40B4-BE49-F238E27FC236}">
                <a16:creationId xmlns:a16="http://schemas.microsoft.com/office/drawing/2014/main" id="{31A84B22-2E00-5F48-6848-C4E37FC24274}"/>
              </a:ext>
            </a:extLst>
          </p:cNvPr>
          <p:cNvSpPr txBox="1"/>
          <p:nvPr/>
        </p:nvSpPr>
        <p:spPr>
          <a:xfrm>
            <a:off x="7543799" y="4033882"/>
            <a:ext cx="3118758" cy="584775"/>
          </a:xfrm>
          <a:prstGeom prst="rect">
            <a:avLst/>
          </a:prstGeom>
          <a:noFill/>
        </p:spPr>
        <p:txBody>
          <a:bodyPr wrap="square" rtlCol="0">
            <a:spAutoFit/>
          </a:bodyPr>
          <a:lstStyle/>
          <a:p>
            <a:r>
              <a:rPr lang="en-US" sz="3200" dirty="0">
                <a:latin typeface="Century Gothic" panose="020B0502020202020204" pitchFamily="34" charset="0"/>
              </a:rPr>
              <a:t>Qualitative</a:t>
            </a:r>
            <a:endParaRPr lang="en-US" sz="1600" dirty="0">
              <a:latin typeface="Century Gothic" panose="020B0502020202020204" pitchFamily="34" charset="0"/>
            </a:endParaRPr>
          </a:p>
        </p:txBody>
      </p:sp>
      <p:sp>
        <p:nvSpPr>
          <p:cNvPr id="6" name="TextBox 5">
            <a:extLst>
              <a:ext uri="{FF2B5EF4-FFF2-40B4-BE49-F238E27FC236}">
                <a16:creationId xmlns:a16="http://schemas.microsoft.com/office/drawing/2014/main" id="{632EC5D0-0724-D76D-4284-960B088ECE24}"/>
              </a:ext>
            </a:extLst>
          </p:cNvPr>
          <p:cNvSpPr txBox="1"/>
          <p:nvPr/>
        </p:nvSpPr>
        <p:spPr>
          <a:xfrm>
            <a:off x="2970437" y="4033882"/>
            <a:ext cx="3118758" cy="584775"/>
          </a:xfrm>
          <a:prstGeom prst="rect">
            <a:avLst/>
          </a:prstGeom>
          <a:noFill/>
        </p:spPr>
        <p:txBody>
          <a:bodyPr wrap="square" rtlCol="0">
            <a:spAutoFit/>
          </a:bodyPr>
          <a:lstStyle/>
          <a:p>
            <a:r>
              <a:rPr lang="en-US" sz="3200" dirty="0">
                <a:latin typeface="Century Gothic" panose="020B0502020202020204" pitchFamily="34" charset="0"/>
              </a:rPr>
              <a:t>Quantitative</a:t>
            </a:r>
            <a:endParaRPr lang="en-US" sz="1600" dirty="0">
              <a:latin typeface="Century Gothic" panose="020B0502020202020204" pitchFamily="34" charset="0"/>
            </a:endParaRPr>
          </a:p>
        </p:txBody>
      </p:sp>
      <p:sp>
        <p:nvSpPr>
          <p:cNvPr id="8" name="TextBox 7">
            <a:extLst>
              <a:ext uri="{FF2B5EF4-FFF2-40B4-BE49-F238E27FC236}">
                <a16:creationId xmlns:a16="http://schemas.microsoft.com/office/drawing/2014/main" id="{8E3ED7E5-32FA-CD84-5A06-01A057337ACC}"/>
              </a:ext>
            </a:extLst>
          </p:cNvPr>
          <p:cNvSpPr txBox="1"/>
          <p:nvPr/>
        </p:nvSpPr>
        <p:spPr>
          <a:xfrm>
            <a:off x="910316" y="3290536"/>
            <a:ext cx="3118758" cy="523220"/>
          </a:xfrm>
          <a:prstGeom prst="rect">
            <a:avLst/>
          </a:prstGeom>
          <a:noFill/>
        </p:spPr>
        <p:txBody>
          <a:bodyPr wrap="square" rtlCol="0">
            <a:spAutoFit/>
          </a:bodyPr>
          <a:lstStyle/>
          <a:p>
            <a:r>
              <a:rPr lang="en-US" sz="2800" dirty="0">
                <a:latin typeface="Century Gothic" panose="020B0502020202020204" pitchFamily="34" charset="0"/>
              </a:rPr>
              <a:t>Implicit</a:t>
            </a:r>
            <a:endParaRPr lang="en-US" sz="1400" dirty="0">
              <a:latin typeface="Century Gothic" panose="020B0502020202020204" pitchFamily="34" charset="0"/>
            </a:endParaRPr>
          </a:p>
        </p:txBody>
      </p:sp>
      <p:sp>
        <p:nvSpPr>
          <p:cNvPr id="9" name="TextBox 8">
            <a:extLst>
              <a:ext uri="{FF2B5EF4-FFF2-40B4-BE49-F238E27FC236}">
                <a16:creationId xmlns:a16="http://schemas.microsoft.com/office/drawing/2014/main" id="{EC7503AE-43A2-2A05-524B-A8C603003909}"/>
              </a:ext>
            </a:extLst>
          </p:cNvPr>
          <p:cNvSpPr txBox="1"/>
          <p:nvPr/>
        </p:nvSpPr>
        <p:spPr>
          <a:xfrm>
            <a:off x="935716" y="4932736"/>
            <a:ext cx="3118758" cy="523220"/>
          </a:xfrm>
          <a:prstGeom prst="rect">
            <a:avLst/>
          </a:prstGeom>
          <a:noFill/>
        </p:spPr>
        <p:txBody>
          <a:bodyPr wrap="square" rtlCol="0">
            <a:spAutoFit/>
          </a:bodyPr>
          <a:lstStyle/>
          <a:p>
            <a:r>
              <a:rPr lang="en-US" sz="2800" dirty="0">
                <a:latin typeface="Century Gothic" panose="020B0502020202020204" pitchFamily="34" charset="0"/>
              </a:rPr>
              <a:t>Explicit</a:t>
            </a:r>
            <a:endParaRPr lang="en-US" sz="1400" dirty="0">
              <a:latin typeface="Century Gothic" panose="020B0502020202020204" pitchFamily="34" charset="0"/>
            </a:endParaRPr>
          </a:p>
        </p:txBody>
      </p:sp>
      <p:sp>
        <p:nvSpPr>
          <p:cNvPr id="12" name="Round Diagonal Corner Rectangle 11">
            <a:extLst>
              <a:ext uri="{FF2B5EF4-FFF2-40B4-BE49-F238E27FC236}">
                <a16:creationId xmlns:a16="http://schemas.microsoft.com/office/drawing/2014/main" id="{AA851F99-159F-0761-BB33-A50A4491C50C}"/>
              </a:ext>
            </a:extLst>
          </p:cNvPr>
          <p:cNvSpPr/>
          <p:nvPr/>
        </p:nvSpPr>
        <p:spPr>
          <a:xfrm>
            <a:off x="7158557" y="4854097"/>
            <a:ext cx="1307805" cy="1137365"/>
          </a:xfrm>
          <a:prstGeom prst="round2DiagRect">
            <a:avLst/>
          </a:prstGeom>
          <a:solidFill>
            <a:srgbClr val="FFC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 Diagonal Corner Rectangle 13">
            <a:extLst>
              <a:ext uri="{FF2B5EF4-FFF2-40B4-BE49-F238E27FC236}">
                <a16:creationId xmlns:a16="http://schemas.microsoft.com/office/drawing/2014/main" id="{23FC99A2-C576-5065-0676-15D48BBFE95F}"/>
              </a:ext>
            </a:extLst>
          </p:cNvPr>
          <p:cNvSpPr/>
          <p:nvPr/>
        </p:nvSpPr>
        <p:spPr>
          <a:xfrm>
            <a:off x="7163386" y="2804804"/>
            <a:ext cx="1307805" cy="1149263"/>
          </a:xfrm>
          <a:prstGeom prst="round2DiagRect">
            <a:avLst/>
          </a:prstGeom>
          <a:solidFill>
            <a:srgbClr val="00B0F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 Diagonal Corner Rectangle 14">
            <a:extLst>
              <a:ext uri="{FF2B5EF4-FFF2-40B4-BE49-F238E27FC236}">
                <a16:creationId xmlns:a16="http://schemas.microsoft.com/office/drawing/2014/main" id="{1935C7D0-EE89-522D-875D-1D7F3B6CE11F}"/>
              </a:ext>
            </a:extLst>
          </p:cNvPr>
          <p:cNvSpPr/>
          <p:nvPr/>
        </p:nvSpPr>
        <p:spPr>
          <a:xfrm rot="5400000">
            <a:off x="9333814" y="4763344"/>
            <a:ext cx="1149263" cy="1307806"/>
          </a:xfrm>
          <a:prstGeom prst="round2DiagRect">
            <a:avLst>
              <a:gd name="adj1" fmla="val 16667"/>
              <a:gd name="adj2" fmla="val 0"/>
            </a:avLst>
          </a:prstGeom>
          <a:solidFill>
            <a:srgbClr val="7030A0">
              <a:alpha val="40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 Diagonal Corner Rectangle 15">
            <a:extLst>
              <a:ext uri="{FF2B5EF4-FFF2-40B4-BE49-F238E27FC236}">
                <a16:creationId xmlns:a16="http://schemas.microsoft.com/office/drawing/2014/main" id="{33CBD0F5-D8EC-5057-B507-8A3A2D2FC76C}"/>
              </a:ext>
            </a:extLst>
          </p:cNvPr>
          <p:cNvSpPr/>
          <p:nvPr/>
        </p:nvSpPr>
        <p:spPr>
          <a:xfrm rot="5400000">
            <a:off x="3182356" y="4739677"/>
            <a:ext cx="1149263" cy="1307806"/>
          </a:xfrm>
          <a:prstGeom prst="round2DiagRect">
            <a:avLst>
              <a:gd name="adj1" fmla="val 16667"/>
              <a:gd name="adj2" fmla="val 0"/>
            </a:avLst>
          </a:prstGeom>
          <a:solidFill>
            <a:srgbClr val="7030A0">
              <a:alpha val="40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7813A84-A3D9-B6C7-E9CC-7C40CB3457FD}"/>
              </a:ext>
            </a:extLst>
          </p:cNvPr>
          <p:cNvSpPr txBox="1"/>
          <p:nvPr/>
        </p:nvSpPr>
        <p:spPr>
          <a:xfrm>
            <a:off x="3181861" y="4807017"/>
            <a:ext cx="1482337" cy="1200329"/>
          </a:xfrm>
          <a:prstGeom prst="rect">
            <a:avLst/>
          </a:prstGeom>
          <a:noFill/>
        </p:spPr>
        <p:txBody>
          <a:bodyPr wrap="square" rtlCol="0">
            <a:spAutoFit/>
          </a:bodyPr>
          <a:lstStyle/>
          <a:p>
            <a:r>
              <a:rPr lang="en-US" dirty="0"/>
              <a:t>   Survey: </a:t>
            </a:r>
          </a:p>
          <a:p>
            <a:pPr marL="165100" indent="-165100">
              <a:buFont typeface="Arial" panose="020B0604020202020204" pitchFamily="34" charset="0"/>
              <a:buChar char="•"/>
            </a:pPr>
            <a:r>
              <a:rPr lang="en-US" dirty="0"/>
              <a:t>Rate</a:t>
            </a:r>
          </a:p>
          <a:p>
            <a:pPr marL="165100" indent="-165100">
              <a:buFont typeface="Arial" panose="020B0604020202020204" pitchFamily="34" charset="0"/>
              <a:buChar char="•"/>
            </a:pPr>
            <a:r>
              <a:rPr lang="en-US" dirty="0"/>
              <a:t>Rank</a:t>
            </a:r>
          </a:p>
          <a:p>
            <a:pPr marL="165100" indent="-165100">
              <a:buFont typeface="Arial" panose="020B0604020202020204" pitchFamily="34" charset="0"/>
              <a:buChar char="•"/>
            </a:pPr>
            <a:r>
              <a:rPr lang="en-US" dirty="0"/>
              <a:t>Choose </a:t>
            </a:r>
            <a:r>
              <a:rPr lang="en-US" dirty="0">
                <a:latin typeface="Consolas" panose="020B0609020204030204" pitchFamily="49" charset="0"/>
                <a:cs typeface="Consolas" panose="020B0609020204030204" pitchFamily="49" charset="0"/>
              </a:rPr>
              <a:t>1</a:t>
            </a:r>
          </a:p>
        </p:txBody>
      </p:sp>
      <p:sp>
        <p:nvSpPr>
          <p:cNvPr id="19" name="Round Diagonal Corner Rectangle 18">
            <a:extLst>
              <a:ext uri="{FF2B5EF4-FFF2-40B4-BE49-F238E27FC236}">
                <a16:creationId xmlns:a16="http://schemas.microsoft.com/office/drawing/2014/main" id="{C9DFE333-077A-0E72-078F-61F6C67F6E64}"/>
              </a:ext>
            </a:extLst>
          </p:cNvPr>
          <p:cNvSpPr/>
          <p:nvPr/>
        </p:nvSpPr>
        <p:spPr>
          <a:xfrm>
            <a:off x="2594267" y="2741304"/>
            <a:ext cx="1307805" cy="1218516"/>
          </a:xfrm>
          <a:prstGeom prst="round2DiagRect">
            <a:avLst/>
          </a:prstGeom>
          <a:solidFill>
            <a:schemeClr val="accent5">
              <a:lumMod val="75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7CF036A-4328-9120-F1C2-A4EFE184462C}"/>
              </a:ext>
            </a:extLst>
          </p:cNvPr>
          <p:cNvSpPr txBox="1"/>
          <p:nvPr/>
        </p:nvSpPr>
        <p:spPr>
          <a:xfrm>
            <a:off x="2581570" y="2702675"/>
            <a:ext cx="1524252" cy="1200329"/>
          </a:xfrm>
          <a:prstGeom prst="rect">
            <a:avLst/>
          </a:prstGeom>
          <a:noFill/>
        </p:spPr>
        <p:txBody>
          <a:bodyPr wrap="square" rtlCol="0">
            <a:spAutoFit/>
          </a:bodyPr>
          <a:lstStyle/>
          <a:p>
            <a:r>
              <a:rPr lang="en-US" dirty="0"/>
              <a:t>Physiological measures:</a:t>
            </a:r>
          </a:p>
          <a:p>
            <a:pPr marL="165100" indent="-165100">
              <a:buFont typeface="Arial" panose="020B0604020202020204" pitchFamily="34" charset="0"/>
              <a:buChar char="•"/>
            </a:pPr>
            <a:r>
              <a:rPr lang="en-US" dirty="0"/>
              <a:t>GSR</a:t>
            </a:r>
          </a:p>
          <a:p>
            <a:pPr marL="165100" indent="-165100">
              <a:buFont typeface="Arial" panose="020B0604020202020204" pitchFamily="34" charset="0"/>
              <a:buChar char="•"/>
            </a:pPr>
            <a:r>
              <a:rPr lang="en-US" dirty="0"/>
              <a:t>Heartrate </a:t>
            </a:r>
          </a:p>
        </p:txBody>
      </p:sp>
      <p:sp>
        <p:nvSpPr>
          <p:cNvPr id="23" name="Round Diagonal Corner Rectangle 22">
            <a:extLst>
              <a:ext uri="{FF2B5EF4-FFF2-40B4-BE49-F238E27FC236}">
                <a16:creationId xmlns:a16="http://schemas.microsoft.com/office/drawing/2014/main" id="{2FCE41A3-252E-3413-4D18-B80E3F0FE8B6}"/>
              </a:ext>
            </a:extLst>
          </p:cNvPr>
          <p:cNvSpPr/>
          <p:nvPr/>
        </p:nvSpPr>
        <p:spPr>
          <a:xfrm rot="5400000">
            <a:off x="5152355" y="2696660"/>
            <a:ext cx="1218517" cy="1307806"/>
          </a:xfrm>
          <a:prstGeom prst="round2DiagRect">
            <a:avLst>
              <a:gd name="adj1" fmla="val 16667"/>
              <a:gd name="adj2" fmla="val 0"/>
            </a:avLst>
          </a:prstGeom>
          <a:solidFill>
            <a:schemeClr val="accent2">
              <a:lumMod val="60000"/>
              <a:lumOff val="40000"/>
              <a:alpha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341A581-0C10-6BEC-AA66-5FCFA0E3F2D2}"/>
              </a:ext>
            </a:extLst>
          </p:cNvPr>
          <p:cNvSpPr txBox="1"/>
          <p:nvPr/>
        </p:nvSpPr>
        <p:spPr>
          <a:xfrm>
            <a:off x="5098732" y="2715770"/>
            <a:ext cx="1524252" cy="923330"/>
          </a:xfrm>
          <a:prstGeom prst="rect">
            <a:avLst/>
          </a:prstGeom>
          <a:noFill/>
        </p:spPr>
        <p:txBody>
          <a:bodyPr wrap="square" rtlCol="0">
            <a:spAutoFit/>
          </a:bodyPr>
          <a:lstStyle/>
          <a:p>
            <a:r>
              <a:rPr lang="en-US" dirty="0"/>
              <a:t>Task time:</a:t>
            </a:r>
          </a:p>
          <a:p>
            <a:pPr marL="165100" indent="-165100">
              <a:buFont typeface="Arial" panose="020B0604020202020204" pitchFamily="34" charset="0"/>
              <a:buChar char="•"/>
            </a:pPr>
            <a:r>
              <a:rPr lang="en-US" dirty="0"/>
              <a:t>Reaction</a:t>
            </a:r>
          </a:p>
          <a:p>
            <a:pPr marL="165100" indent="-165100">
              <a:buFont typeface="Arial" panose="020B0604020202020204" pitchFamily="34" charset="0"/>
              <a:buChar char="•"/>
            </a:pPr>
            <a:r>
              <a:rPr lang="en-US" dirty="0"/>
              <a:t>Explore </a:t>
            </a:r>
          </a:p>
        </p:txBody>
      </p:sp>
      <p:sp>
        <p:nvSpPr>
          <p:cNvPr id="25" name="TextBox 24">
            <a:extLst>
              <a:ext uri="{FF2B5EF4-FFF2-40B4-BE49-F238E27FC236}">
                <a16:creationId xmlns:a16="http://schemas.microsoft.com/office/drawing/2014/main" id="{FDEDC132-226C-4F5A-641D-551073E99B9C}"/>
              </a:ext>
            </a:extLst>
          </p:cNvPr>
          <p:cNvSpPr txBox="1"/>
          <p:nvPr/>
        </p:nvSpPr>
        <p:spPr>
          <a:xfrm>
            <a:off x="9214755" y="4811902"/>
            <a:ext cx="1482337" cy="1200329"/>
          </a:xfrm>
          <a:prstGeom prst="rect">
            <a:avLst/>
          </a:prstGeom>
          <a:noFill/>
        </p:spPr>
        <p:txBody>
          <a:bodyPr wrap="square" rtlCol="0">
            <a:spAutoFit/>
          </a:bodyPr>
          <a:lstStyle/>
          <a:p>
            <a:r>
              <a:rPr lang="en-US" dirty="0"/>
              <a:t>Observation</a:t>
            </a:r>
          </a:p>
          <a:p>
            <a:r>
              <a:rPr lang="en-US" dirty="0"/>
              <a:t>&amp; Field work</a:t>
            </a:r>
          </a:p>
          <a:p>
            <a:pPr marL="165100" indent="-165100">
              <a:buFont typeface="Arial" panose="020B0604020202020204" pitchFamily="34" charset="0"/>
              <a:buChar char="•"/>
            </a:pPr>
            <a:r>
              <a:rPr lang="en-US" dirty="0"/>
              <a:t>Measure</a:t>
            </a:r>
          </a:p>
          <a:p>
            <a:pPr marL="165100" indent="-165100">
              <a:buFont typeface="Arial" panose="020B0604020202020204" pitchFamily="34" charset="0"/>
              <a:buChar char="•"/>
            </a:pPr>
            <a:r>
              <a:rPr lang="en-US" dirty="0"/>
              <a:t>Interview</a:t>
            </a:r>
          </a:p>
        </p:txBody>
      </p:sp>
      <p:sp>
        <p:nvSpPr>
          <p:cNvPr id="26" name="Rounded Rectangle 25">
            <a:extLst>
              <a:ext uri="{FF2B5EF4-FFF2-40B4-BE49-F238E27FC236}">
                <a16:creationId xmlns:a16="http://schemas.microsoft.com/office/drawing/2014/main" id="{9BA112C1-4B84-D237-4B00-792292FF2BFE}"/>
              </a:ext>
            </a:extLst>
          </p:cNvPr>
          <p:cNvSpPr/>
          <p:nvPr/>
        </p:nvSpPr>
        <p:spPr>
          <a:xfrm>
            <a:off x="3902072" y="2741304"/>
            <a:ext cx="1196660" cy="1218516"/>
          </a:xfrm>
          <a:prstGeom prst="roundRect">
            <a:avLst/>
          </a:prstGeom>
          <a:solidFill>
            <a:srgbClr val="0070C0">
              <a:alpha val="4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82473F8-4DE5-9B59-21B1-2F45B9CC4993}"/>
              </a:ext>
            </a:extLst>
          </p:cNvPr>
          <p:cNvSpPr txBox="1"/>
          <p:nvPr/>
        </p:nvSpPr>
        <p:spPr>
          <a:xfrm>
            <a:off x="3927472" y="2691291"/>
            <a:ext cx="1524252" cy="923330"/>
          </a:xfrm>
          <a:prstGeom prst="rect">
            <a:avLst/>
          </a:prstGeom>
          <a:noFill/>
        </p:spPr>
        <p:txBody>
          <a:bodyPr wrap="square" rtlCol="0">
            <a:spAutoFit/>
          </a:bodyPr>
          <a:lstStyle/>
          <a:p>
            <a:r>
              <a:rPr lang="en-US" dirty="0"/>
              <a:t>Error:</a:t>
            </a:r>
          </a:p>
          <a:p>
            <a:pPr marL="114300" indent="-114300">
              <a:buFont typeface="Arial" panose="020B0604020202020204" pitchFamily="34" charset="0"/>
              <a:buChar char="•"/>
            </a:pPr>
            <a:r>
              <a:rPr lang="en-US" dirty="0"/>
              <a:t>Rate</a:t>
            </a:r>
          </a:p>
          <a:p>
            <a:pPr marL="114300" indent="-114300">
              <a:buFont typeface="Arial" panose="020B0604020202020204" pitchFamily="34" charset="0"/>
              <a:buChar char="•"/>
            </a:pPr>
            <a:r>
              <a:rPr lang="en-US" dirty="0"/>
              <a:t>Confusion</a:t>
            </a:r>
          </a:p>
        </p:txBody>
      </p:sp>
      <p:sp>
        <p:nvSpPr>
          <p:cNvPr id="28" name="TextBox 27">
            <a:extLst>
              <a:ext uri="{FF2B5EF4-FFF2-40B4-BE49-F238E27FC236}">
                <a16:creationId xmlns:a16="http://schemas.microsoft.com/office/drawing/2014/main" id="{E0C4D0A4-97F5-6F46-17B5-C51CEB63D342}"/>
              </a:ext>
            </a:extLst>
          </p:cNvPr>
          <p:cNvSpPr txBox="1"/>
          <p:nvPr/>
        </p:nvSpPr>
        <p:spPr>
          <a:xfrm>
            <a:off x="7210137" y="4804598"/>
            <a:ext cx="1482337" cy="1200329"/>
          </a:xfrm>
          <a:prstGeom prst="rect">
            <a:avLst/>
          </a:prstGeom>
          <a:noFill/>
        </p:spPr>
        <p:txBody>
          <a:bodyPr wrap="square" rtlCol="0">
            <a:spAutoFit/>
          </a:bodyPr>
          <a:lstStyle/>
          <a:p>
            <a:r>
              <a:rPr lang="en-US" dirty="0"/>
              <a:t>   Survey: </a:t>
            </a:r>
          </a:p>
          <a:p>
            <a:pPr marL="165100" indent="-165100">
              <a:buFont typeface="Arial" panose="020B0604020202020204" pitchFamily="34" charset="0"/>
              <a:buChar char="•"/>
            </a:pPr>
            <a:r>
              <a:rPr lang="en-US" dirty="0"/>
              <a:t>Describe</a:t>
            </a:r>
          </a:p>
          <a:p>
            <a:pPr marL="165100" indent="-165100">
              <a:buFont typeface="Arial" panose="020B0604020202020204" pitchFamily="34" charset="0"/>
              <a:buChar char="•"/>
            </a:pPr>
            <a:r>
              <a:rPr lang="en-US" dirty="0"/>
              <a:t>Explain</a:t>
            </a:r>
          </a:p>
          <a:p>
            <a:pPr marL="165100" indent="-165100">
              <a:buFont typeface="Arial" panose="020B0604020202020204" pitchFamily="34" charset="0"/>
              <a:buChar char="•"/>
            </a:pPr>
            <a:r>
              <a:rPr lang="en-US" dirty="0">
                <a:cs typeface="Consolas" panose="020B0609020204030204" pitchFamily="49" charset="0"/>
              </a:rPr>
              <a:t>Compare</a:t>
            </a:r>
          </a:p>
        </p:txBody>
      </p:sp>
      <p:sp>
        <p:nvSpPr>
          <p:cNvPr id="29" name="Round Diagonal Corner Rectangle 28">
            <a:extLst>
              <a:ext uri="{FF2B5EF4-FFF2-40B4-BE49-F238E27FC236}">
                <a16:creationId xmlns:a16="http://schemas.microsoft.com/office/drawing/2014/main" id="{922778F0-588F-E26B-7207-F436E985E323}"/>
              </a:ext>
            </a:extLst>
          </p:cNvPr>
          <p:cNvSpPr/>
          <p:nvPr/>
        </p:nvSpPr>
        <p:spPr>
          <a:xfrm>
            <a:off x="4755536" y="4818948"/>
            <a:ext cx="1293131" cy="1186239"/>
          </a:xfrm>
          <a:prstGeom prst="round2DiagRect">
            <a:avLst/>
          </a:prstGeom>
          <a:solidFill>
            <a:srgbClr val="FFC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B74EA07A-1325-E745-9E24-7B591AD0E06D}"/>
              </a:ext>
            </a:extLst>
          </p:cNvPr>
          <p:cNvSpPr txBox="1"/>
          <p:nvPr/>
        </p:nvSpPr>
        <p:spPr>
          <a:xfrm>
            <a:off x="4725785" y="4818948"/>
            <a:ext cx="1363410" cy="1200329"/>
          </a:xfrm>
          <a:prstGeom prst="rect">
            <a:avLst/>
          </a:prstGeom>
          <a:noFill/>
        </p:spPr>
        <p:txBody>
          <a:bodyPr wrap="square" rtlCol="0">
            <a:spAutoFit/>
          </a:bodyPr>
          <a:lstStyle/>
          <a:p>
            <a:r>
              <a:rPr lang="en-US" dirty="0"/>
              <a:t>Error:</a:t>
            </a:r>
          </a:p>
          <a:p>
            <a:pPr marL="114300" indent="-114300">
              <a:buFont typeface="Arial" panose="020B0604020202020204" pitchFamily="34" charset="0"/>
              <a:buChar char="•"/>
            </a:pPr>
            <a:r>
              <a:rPr lang="en-US" dirty="0"/>
              <a:t>Knowledge assessment</a:t>
            </a:r>
          </a:p>
          <a:p>
            <a:pPr marL="114300" indent="-114300">
              <a:buFont typeface="Arial" panose="020B0604020202020204" pitchFamily="34" charset="0"/>
              <a:buChar char="•"/>
            </a:pPr>
            <a:r>
              <a:rPr lang="en-US" dirty="0"/>
              <a:t>Skill tests</a:t>
            </a:r>
          </a:p>
        </p:txBody>
      </p:sp>
      <p:sp>
        <p:nvSpPr>
          <p:cNvPr id="33" name="TextBox 32">
            <a:extLst>
              <a:ext uri="{FF2B5EF4-FFF2-40B4-BE49-F238E27FC236}">
                <a16:creationId xmlns:a16="http://schemas.microsoft.com/office/drawing/2014/main" id="{82F80016-08AE-7C35-8A03-8B16798613A9}"/>
              </a:ext>
            </a:extLst>
          </p:cNvPr>
          <p:cNvSpPr txBox="1"/>
          <p:nvPr/>
        </p:nvSpPr>
        <p:spPr>
          <a:xfrm>
            <a:off x="7229472" y="2742091"/>
            <a:ext cx="1524252" cy="1477328"/>
          </a:xfrm>
          <a:prstGeom prst="rect">
            <a:avLst/>
          </a:prstGeom>
          <a:noFill/>
        </p:spPr>
        <p:txBody>
          <a:bodyPr wrap="square" rtlCol="0">
            <a:spAutoFit/>
          </a:bodyPr>
          <a:lstStyle/>
          <a:p>
            <a:r>
              <a:rPr lang="en-US" dirty="0"/>
              <a:t>Narrative analysis:</a:t>
            </a:r>
          </a:p>
          <a:p>
            <a:pPr marL="114300" indent="-114300">
              <a:buFont typeface="Arial" panose="020B0604020202020204" pitchFamily="34" charset="0"/>
              <a:buChar char="•"/>
            </a:pPr>
            <a:r>
              <a:rPr lang="en-US" dirty="0"/>
              <a:t>Gesture / behavior</a:t>
            </a:r>
          </a:p>
          <a:p>
            <a:endParaRPr lang="en-US" dirty="0"/>
          </a:p>
        </p:txBody>
      </p:sp>
      <p:sp>
        <p:nvSpPr>
          <p:cNvPr id="34" name="Round Diagonal Corner Rectangle 33">
            <a:extLst>
              <a:ext uri="{FF2B5EF4-FFF2-40B4-BE49-F238E27FC236}">
                <a16:creationId xmlns:a16="http://schemas.microsoft.com/office/drawing/2014/main" id="{3DD866E9-386D-9F85-7023-09D476AC4CDF}"/>
              </a:ext>
            </a:extLst>
          </p:cNvPr>
          <p:cNvSpPr/>
          <p:nvPr/>
        </p:nvSpPr>
        <p:spPr>
          <a:xfrm flipH="1">
            <a:off x="9214755" y="2779665"/>
            <a:ext cx="1307805" cy="1218516"/>
          </a:xfrm>
          <a:prstGeom prst="round2DiagRect">
            <a:avLst/>
          </a:prstGeom>
          <a:solidFill>
            <a:schemeClr val="accent5">
              <a:lumMod val="75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0A55445E-B684-F3F3-9B50-264568FD8466}"/>
              </a:ext>
            </a:extLst>
          </p:cNvPr>
          <p:cNvSpPr txBox="1"/>
          <p:nvPr/>
        </p:nvSpPr>
        <p:spPr>
          <a:xfrm>
            <a:off x="9149303" y="2710122"/>
            <a:ext cx="1644948" cy="1200329"/>
          </a:xfrm>
          <a:prstGeom prst="rect">
            <a:avLst/>
          </a:prstGeom>
          <a:noFill/>
        </p:spPr>
        <p:txBody>
          <a:bodyPr wrap="square" rtlCol="0">
            <a:spAutoFit/>
          </a:bodyPr>
          <a:lstStyle/>
          <a:p>
            <a:r>
              <a:rPr lang="en-US" dirty="0"/>
              <a:t>Semantic analysis:</a:t>
            </a:r>
          </a:p>
          <a:p>
            <a:pPr marL="123825" indent="-123825">
              <a:buFont typeface="Arial" panose="020B0604020202020204" pitchFamily="34" charset="0"/>
              <a:buChar char="•"/>
            </a:pPr>
            <a:r>
              <a:rPr lang="en-US" dirty="0"/>
              <a:t>Themes</a:t>
            </a:r>
          </a:p>
          <a:p>
            <a:pPr marL="123825" indent="-123825">
              <a:buFont typeface="Arial" panose="020B0604020202020204" pitchFamily="34" charset="0"/>
              <a:buChar char="•"/>
            </a:pPr>
            <a:r>
              <a:rPr lang="en-US" dirty="0"/>
              <a:t>Associations </a:t>
            </a:r>
          </a:p>
        </p:txBody>
      </p:sp>
    </p:spTree>
    <p:extLst>
      <p:ext uri="{BB962C8B-B14F-4D97-AF65-F5344CB8AC3E}">
        <p14:creationId xmlns:p14="http://schemas.microsoft.com/office/powerpoint/2010/main" val="73756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16"/>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28370E-3EAF-98A1-FCA4-AFA2EFF0460A}"/>
              </a:ext>
            </a:extLst>
          </p:cNvPr>
          <p:cNvSpPr/>
          <p:nvPr/>
        </p:nvSpPr>
        <p:spPr>
          <a:xfrm>
            <a:off x="473528" y="1289963"/>
            <a:ext cx="5606143" cy="5078185"/>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EC4878E-C3BD-7626-790A-CEDDF976EE0F}"/>
              </a:ext>
            </a:extLst>
          </p:cNvPr>
          <p:cNvSpPr/>
          <p:nvPr/>
        </p:nvSpPr>
        <p:spPr>
          <a:xfrm>
            <a:off x="6193971" y="1289963"/>
            <a:ext cx="5606143" cy="5078185"/>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5B2DDDA-5123-28A9-B7B8-7AE9D6F214FA}"/>
              </a:ext>
            </a:extLst>
          </p:cNvPr>
          <p:cNvSpPr txBox="1"/>
          <p:nvPr/>
        </p:nvSpPr>
        <p:spPr>
          <a:xfrm>
            <a:off x="767442" y="1518563"/>
            <a:ext cx="5143500" cy="523220"/>
          </a:xfrm>
          <a:prstGeom prst="rect">
            <a:avLst/>
          </a:prstGeom>
          <a:noFill/>
        </p:spPr>
        <p:txBody>
          <a:bodyPr wrap="square" rtlCol="0">
            <a:spAutoFit/>
          </a:bodyPr>
          <a:lstStyle/>
          <a:p>
            <a:pPr algn="ctr"/>
            <a:r>
              <a:rPr lang="en-US" sz="2800" dirty="0">
                <a:latin typeface="+mj-lt"/>
              </a:rPr>
              <a:t>SOURCE SEPARATION</a:t>
            </a:r>
          </a:p>
        </p:txBody>
      </p:sp>
      <p:sp>
        <p:nvSpPr>
          <p:cNvPr id="5" name="TextBox 4">
            <a:extLst>
              <a:ext uri="{FF2B5EF4-FFF2-40B4-BE49-F238E27FC236}">
                <a16:creationId xmlns:a16="http://schemas.microsoft.com/office/drawing/2014/main" id="{099420ED-A466-DECB-2E4B-ADF8D700BF48}"/>
              </a:ext>
            </a:extLst>
          </p:cNvPr>
          <p:cNvSpPr txBox="1"/>
          <p:nvPr/>
        </p:nvSpPr>
        <p:spPr>
          <a:xfrm>
            <a:off x="6204855" y="1518563"/>
            <a:ext cx="5606143" cy="523220"/>
          </a:xfrm>
          <a:prstGeom prst="rect">
            <a:avLst/>
          </a:prstGeom>
          <a:noFill/>
        </p:spPr>
        <p:txBody>
          <a:bodyPr wrap="square" rtlCol="0">
            <a:spAutoFit/>
          </a:bodyPr>
          <a:lstStyle/>
          <a:p>
            <a:pPr algn="ctr"/>
            <a:r>
              <a:rPr lang="en-US" sz="2800" dirty="0">
                <a:latin typeface="+mj-lt"/>
              </a:rPr>
              <a:t>MUSIC EMOTION RECOGNITION</a:t>
            </a:r>
          </a:p>
        </p:txBody>
      </p:sp>
      <p:sp>
        <p:nvSpPr>
          <p:cNvPr id="6" name="Google Shape;222;p33">
            <a:extLst>
              <a:ext uri="{FF2B5EF4-FFF2-40B4-BE49-F238E27FC236}">
                <a16:creationId xmlns:a16="http://schemas.microsoft.com/office/drawing/2014/main" id="{20E6CF9C-D637-1404-CA95-1DD7E5002026}"/>
              </a:ext>
            </a:extLst>
          </p:cNvPr>
          <p:cNvSpPr txBox="1">
            <a:spLocks/>
          </p:cNvSpPr>
          <p:nvPr/>
        </p:nvSpPr>
        <p:spPr>
          <a:xfrm>
            <a:off x="473528" y="179614"/>
            <a:ext cx="11326586" cy="996043"/>
          </a:xfrm>
          <a:prstGeom prst="rect">
            <a:avLst/>
          </a:prstGeom>
          <a:solidFill>
            <a:schemeClr val="accent1"/>
          </a:solidFill>
        </p:spPr>
        <p:txBody>
          <a:bodyPr spcFirstLastPara="1" vert="horz" wrap="square" lIns="91425" tIns="45700" rIns="91425" bIns="45700" rtlCol="0" anchor="ctr" anchorCtr="0">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dirty="0">
                <a:latin typeface="Arial"/>
                <a:ea typeface="Arial"/>
                <a:cs typeface="Arial"/>
                <a:sym typeface="Arial"/>
              </a:rPr>
              <a:t> What Are we Measuring?  </a:t>
            </a:r>
          </a:p>
        </p:txBody>
      </p:sp>
    </p:spTree>
    <p:extLst>
      <p:ext uri="{BB962C8B-B14F-4D97-AF65-F5344CB8AC3E}">
        <p14:creationId xmlns:p14="http://schemas.microsoft.com/office/powerpoint/2010/main" val="2865457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C5AFA-2A94-A301-EBEF-EF464733952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EDC9D37-FDE6-6907-EE0C-D42B0B18E653}"/>
              </a:ext>
            </a:extLst>
          </p:cNvPr>
          <p:cNvSpPr/>
          <p:nvPr/>
        </p:nvSpPr>
        <p:spPr>
          <a:xfrm>
            <a:off x="473528" y="1289963"/>
            <a:ext cx="11326586" cy="5078185"/>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4F3733A-0DFE-3E59-EA4E-5C9B5147A920}"/>
              </a:ext>
            </a:extLst>
          </p:cNvPr>
          <p:cNvSpPr/>
          <p:nvPr/>
        </p:nvSpPr>
        <p:spPr>
          <a:xfrm>
            <a:off x="12317195" y="1289963"/>
            <a:ext cx="5606143" cy="5078185"/>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7137B4-5AD1-5178-3A9A-D44A9BAEBFFA}"/>
              </a:ext>
            </a:extLst>
          </p:cNvPr>
          <p:cNvSpPr txBox="1"/>
          <p:nvPr/>
        </p:nvSpPr>
        <p:spPr>
          <a:xfrm>
            <a:off x="767442" y="1518563"/>
            <a:ext cx="5143500" cy="523220"/>
          </a:xfrm>
          <a:prstGeom prst="rect">
            <a:avLst/>
          </a:prstGeom>
          <a:noFill/>
        </p:spPr>
        <p:txBody>
          <a:bodyPr wrap="square" rtlCol="0">
            <a:spAutoFit/>
          </a:bodyPr>
          <a:lstStyle/>
          <a:p>
            <a:pPr algn="ctr"/>
            <a:r>
              <a:rPr lang="en-US" sz="2800" dirty="0">
                <a:latin typeface="+mj-lt"/>
              </a:rPr>
              <a:t>SOURCE SEPARATION</a:t>
            </a:r>
          </a:p>
        </p:txBody>
      </p:sp>
      <p:sp>
        <p:nvSpPr>
          <p:cNvPr id="5" name="TextBox 4">
            <a:extLst>
              <a:ext uri="{FF2B5EF4-FFF2-40B4-BE49-F238E27FC236}">
                <a16:creationId xmlns:a16="http://schemas.microsoft.com/office/drawing/2014/main" id="{3690019D-F765-328F-7FFD-540F9318F58A}"/>
              </a:ext>
            </a:extLst>
          </p:cNvPr>
          <p:cNvSpPr txBox="1"/>
          <p:nvPr/>
        </p:nvSpPr>
        <p:spPr>
          <a:xfrm>
            <a:off x="12360736" y="1518563"/>
            <a:ext cx="5606143" cy="523220"/>
          </a:xfrm>
          <a:prstGeom prst="rect">
            <a:avLst/>
          </a:prstGeom>
          <a:noFill/>
        </p:spPr>
        <p:txBody>
          <a:bodyPr wrap="square" rtlCol="0">
            <a:spAutoFit/>
          </a:bodyPr>
          <a:lstStyle/>
          <a:p>
            <a:pPr algn="ctr"/>
            <a:r>
              <a:rPr lang="en-US" sz="2800" dirty="0">
                <a:latin typeface="+mj-lt"/>
              </a:rPr>
              <a:t>MUSIC EMOTION RECOGNITION</a:t>
            </a:r>
          </a:p>
        </p:txBody>
      </p:sp>
      <p:sp>
        <p:nvSpPr>
          <p:cNvPr id="6" name="Google Shape;222;p33">
            <a:extLst>
              <a:ext uri="{FF2B5EF4-FFF2-40B4-BE49-F238E27FC236}">
                <a16:creationId xmlns:a16="http://schemas.microsoft.com/office/drawing/2014/main" id="{4A003C85-9FE8-C298-A2F6-D2CA5D7EC069}"/>
              </a:ext>
            </a:extLst>
          </p:cNvPr>
          <p:cNvSpPr txBox="1">
            <a:spLocks/>
          </p:cNvSpPr>
          <p:nvPr/>
        </p:nvSpPr>
        <p:spPr>
          <a:xfrm>
            <a:off x="473528" y="179614"/>
            <a:ext cx="11326586" cy="996043"/>
          </a:xfrm>
          <a:prstGeom prst="rect">
            <a:avLst/>
          </a:prstGeom>
          <a:solidFill>
            <a:schemeClr val="accent1"/>
          </a:solidFill>
        </p:spPr>
        <p:txBody>
          <a:bodyPr spcFirstLastPara="1" vert="horz" wrap="square" lIns="91425" tIns="45700" rIns="91425" bIns="45700" rtlCol="0" anchor="ctr" anchorCtr="0">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dirty="0">
                <a:latin typeface="Arial"/>
                <a:ea typeface="Arial"/>
                <a:cs typeface="Arial"/>
                <a:sym typeface="Arial"/>
              </a:rPr>
              <a:t> What Are we Measuring?  </a:t>
            </a:r>
          </a:p>
        </p:txBody>
      </p:sp>
    </p:spTree>
    <p:extLst>
      <p:ext uri="{BB962C8B-B14F-4D97-AF65-F5344CB8AC3E}">
        <p14:creationId xmlns:p14="http://schemas.microsoft.com/office/powerpoint/2010/main" val="307412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6EA70-23D8-8FA8-3C89-5A8FDE6745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2B910A7-161F-4205-B008-B910D654C898}"/>
              </a:ext>
            </a:extLst>
          </p:cNvPr>
          <p:cNvSpPr/>
          <p:nvPr/>
        </p:nvSpPr>
        <p:spPr>
          <a:xfrm>
            <a:off x="473528" y="1289963"/>
            <a:ext cx="11326586" cy="5078185"/>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D51D081-1C15-78DF-FCCE-6D0A0550B2E7}"/>
              </a:ext>
            </a:extLst>
          </p:cNvPr>
          <p:cNvSpPr/>
          <p:nvPr/>
        </p:nvSpPr>
        <p:spPr>
          <a:xfrm>
            <a:off x="12317195" y="1289963"/>
            <a:ext cx="5606143" cy="5078185"/>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198FFF-F15A-EA14-8CFF-CC5E893D4B55}"/>
              </a:ext>
            </a:extLst>
          </p:cNvPr>
          <p:cNvSpPr txBox="1"/>
          <p:nvPr/>
        </p:nvSpPr>
        <p:spPr>
          <a:xfrm>
            <a:off x="767442" y="1518563"/>
            <a:ext cx="5143500" cy="523220"/>
          </a:xfrm>
          <a:prstGeom prst="rect">
            <a:avLst/>
          </a:prstGeom>
          <a:noFill/>
        </p:spPr>
        <p:txBody>
          <a:bodyPr wrap="square" rtlCol="0">
            <a:spAutoFit/>
          </a:bodyPr>
          <a:lstStyle/>
          <a:p>
            <a:pPr algn="ctr"/>
            <a:r>
              <a:rPr lang="en-US" sz="2800" dirty="0">
                <a:latin typeface="+mj-lt"/>
              </a:rPr>
              <a:t>SOURCE SEPARATION</a:t>
            </a:r>
          </a:p>
        </p:txBody>
      </p:sp>
      <p:sp>
        <p:nvSpPr>
          <p:cNvPr id="5" name="TextBox 4">
            <a:extLst>
              <a:ext uri="{FF2B5EF4-FFF2-40B4-BE49-F238E27FC236}">
                <a16:creationId xmlns:a16="http://schemas.microsoft.com/office/drawing/2014/main" id="{FCC82530-7AD9-03FC-FDF9-B0C27BF26EFB}"/>
              </a:ext>
            </a:extLst>
          </p:cNvPr>
          <p:cNvSpPr txBox="1"/>
          <p:nvPr/>
        </p:nvSpPr>
        <p:spPr>
          <a:xfrm>
            <a:off x="12360736" y="1518563"/>
            <a:ext cx="5606143" cy="523220"/>
          </a:xfrm>
          <a:prstGeom prst="rect">
            <a:avLst/>
          </a:prstGeom>
          <a:noFill/>
        </p:spPr>
        <p:txBody>
          <a:bodyPr wrap="square" rtlCol="0">
            <a:spAutoFit/>
          </a:bodyPr>
          <a:lstStyle/>
          <a:p>
            <a:pPr algn="ctr"/>
            <a:r>
              <a:rPr lang="en-US" sz="2800" dirty="0">
                <a:latin typeface="+mj-lt"/>
              </a:rPr>
              <a:t>MUSIC EMOTION RECOGNITION</a:t>
            </a:r>
          </a:p>
        </p:txBody>
      </p:sp>
      <p:sp>
        <p:nvSpPr>
          <p:cNvPr id="6" name="Google Shape;222;p33">
            <a:extLst>
              <a:ext uri="{FF2B5EF4-FFF2-40B4-BE49-F238E27FC236}">
                <a16:creationId xmlns:a16="http://schemas.microsoft.com/office/drawing/2014/main" id="{AF2A634E-9B64-1E0F-433D-53C0CB22E31A}"/>
              </a:ext>
            </a:extLst>
          </p:cNvPr>
          <p:cNvSpPr txBox="1">
            <a:spLocks/>
          </p:cNvSpPr>
          <p:nvPr/>
        </p:nvSpPr>
        <p:spPr>
          <a:xfrm>
            <a:off x="473528" y="179614"/>
            <a:ext cx="11326586" cy="996043"/>
          </a:xfrm>
          <a:prstGeom prst="rect">
            <a:avLst/>
          </a:prstGeom>
          <a:solidFill>
            <a:schemeClr val="accent1"/>
          </a:solidFill>
        </p:spPr>
        <p:txBody>
          <a:bodyPr spcFirstLastPara="1" vert="horz" wrap="square" lIns="91425" tIns="45700" rIns="91425" bIns="45700" rtlCol="0" anchor="ctr" anchorCtr="0">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dirty="0">
                <a:latin typeface="Arial"/>
                <a:ea typeface="Arial"/>
                <a:cs typeface="Arial"/>
                <a:sym typeface="Arial"/>
              </a:rPr>
              <a:t> What Are we Measuring?  </a:t>
            </a:r>
          </a:p>
        </p:txBody>
      </p:sp>
      <p:graphicFrame>
        <p:nvGraphicFramePr>
          <p:cNvPr id="7" name="Table 6">
            <a:extLst>
              <a:ext uri="{FF2B5EF4-FFF2-40B4-BE49-F238E27FC236}">
                <a16:creationId xmlns:a16="http://schemas.microsoft.com/office/drawing/2014/main" id="{763E13DB-6EA3-4ECB-6CCB-B9BCDE6BF185}"/>
              </a:ext>
            </a:extLst>
          </p:cNvPr>
          <p:cNvGraphicFramePr>
            <a:graphicFrameLocks noGrp="1"/>
          </p:cNvGraphicFramePr>
          <p:nvPr>
            <p:extLst>
              <p:ext uri="{D42A27DB-BD31-4B8C-83A1-F6EECF244321}">
                <p14:modId xmlns:p14="http://schemas.microsoft.com/office/powerpoint/2010/main" val="1223248976"/>
              </p:ext>
            </p:extLst>
          </p:nvPr>
        </p:nvGraphicFramePr>
        <p:xfrm>
          <a:off x="636814" y="2584299"/>
          <a:ext cx="11081658" cy="3092238"/>
        </p:xfrm>
        <a:graphic>
          <a:graphicData uri="http://schemas.openxmlformats.org/drawingml/2006/table">
            <a:tbl>
              <a:tblPr firstRow="1" bandRow="1">
                <a:tableStyleId>{5C22544A-7EE6-4342-B048-85BDC9FD1C3A}</a:tableStyleId>
              </a:tblPr>
              <a:tblGrid>
                <a:gridCol w="4261757">
                  <a:extLst>
                    <a:ext uri="{9D8B030D-6E8A-4147-A177-3AD203B41FA5}">
                      <a16:colId xmlns:a16="http://schemas.microsoft.com/office/drawing/2014/main" val="3737220298"/>
                    </a:ext>
                  </a:extLst>
                </a:gridCol>
                <a:gridCol w="3126015">
                  <a:extLst>
                    <a:ext uri="{9D8B030D-6E8A-4147-A177-3AD203B41FA5}">
                      <a16:colId xmlns:a16="http://schemas.microsoft.com/office/drawing/2014/main" val="1052904722"/>
                    </a:ext>
                  </a:extLst>
                </a:gridCol>
                <a:gridCol w="3693886">
                  <a:extLst>
                    <a:ext uri="{9D8B030D-6E8A-4147-A177-3AD203B41FA5}">
                      <a16:colId xmlns:a16="http://schemas.microsoft.com/office/drawing/2014/main" val="1606630822"/>
                    </a:ext>
                  </a:extLst>
                </a:gridCol>
              </a:tblGrid>
              <a:tr h="623358">
                <a:tc>
                  <a:txBody>
                    <a:bodyPr/>
                    <a:lstStyle/>
                    <a:p>
                      <a:pPr algn="l"/>
                      <a:r>
                        <a:rPr lang="en-US" sz="2400" b="0" dirty="0">
                          <a:ln>
                            <a:solidFill>
                              <a:sysClr val="windowText" lastClr="000000"/>
                            </a:solidFill>
                          </a:ln>
                          <a:solidFill>
                            <a:sysClr val="windowText" lastClr="000000"/>
                          </a:solidFill>
                          <a:latin typeface="Century Gothic" panose="020B0502020202020204" pitchFamily="34" charset="0"/>
                          <a:ea typeface="Roboto" panose="02000000000000000000" pitchFamily="2" charset="0"/>
                        </a:rPr>
                        <a:t>Types of Questions:</a:t>
                      </a: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l"/>
                      <a:r>
                        <a:rPr lang="en-US" sz="2400" b="0" dirty="0">
                          <a:ln>
                            <a:solidFill>
                              <a:sysClr val="windowText" lastClr="000000"/>
                            </a:solidFill>
                          </a:ln>
                          <a:solidFill>
                            <a:sysClr val="windowText" lastClr="000000"/>
                          </a:solidFill>
                          <a:latin typeface="Century Gothic" panose="020B0502020202020204" pitchFamily="34" charset="0"/>
                        </a:rPr>
                        <a:t>Pros</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en-US" sz="2400" b="0" dirty="0">
                          <a:ln>
                            <a:solidFill>
                              <a:sysClr val="windowText" lastClr="000000"/>
                            </a:solidFill>
                          </a:ln>
                          <a:solidFill>
                            <a:sysClr val="windowText" lastClr="000000"/>
                          </a:solidFill>
                          <a:latin typeface="Century Gothic" panose="020B0502020202020204" pitchFamily="34" charset="0"/>
                        </a:rPr>
                        <a:t>Cons</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6941405"/>
                  </a:ext>
                </a:extLst>
              </a:tr>
              <a:tr h="370840">
                <a:tc>
                  <a:txBody>
                    <a:bodyPr/>
                    <a:lstStyle/>
                    <a:p>
                      <a:r>
                        <a:rPr lang="en-US" b="0" dirty="0">
                          <a:ln>
                            <a:solidFill>
                              <a:sysClr val="windowText" lastClr="000000"/>
                            </a:solidFill>
                          </a:ln>
                          <a:solidFill>
                            <a:sysClr val="windowText" lastClr="000000"/>
                          </a:solidFill>
                          <a:latin typeface="Century Gothic" panose="020B0502020202020204" pitchFamily="34" charset="0"/>
                        </a:rPr>
                        <a:t>Choose the file that…</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Faster than rating; rank-order data</a:t>
                      </a:r>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Lots of comparing = slow</a:t>
                      </a:r>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0840553"/>
                  </a:ext>
                </a:extLst>
              </a:tr>
              <a:tr h="370840">
                <a:tc>
                  <a:txBody>
                    <a:bodyPr/>
                    <a:lstStyle/>
                    <a:p>
                      <a:r>
                        <a:rPr lang="en-US" b="0" dirty="0">
                          <a:ln>
                            <a:solidFill>
                              <a:sysClr val="windowText" lastClr="000000"/>
                            </a:solidFill>
                          </a:ln>
                          <a:solidFill>
                            <a:sysClr val="windowText" lastClr="000000"/>
                          </a:solidFill>
                          <a:latin typeface="Century Gothic" panose="020B0502020202020204" pitchFamily="34" charset="0"/>
                        </a:rPr>
                        <a:t>Rate each file on a 0-100 scale for …</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data for each file; (likely) normally-distributed data, specific</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Less intuitive; more variation in responses; takes longer</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2602613"/>
                  </a:ext>
                </a:extLst>
              </a:tr>
              <a:tr h="370840">
                <a:tc>
                  <a:txBody>
                    <a:bodyPr/>
                    <a:lstStyle/>
                    <a:p>
                      <a:r>
                        <a:rPr lang="en-US" b="0" dirty="0">
                          <a:ln>
                            <a:solidFill>
                              <a:sysClr val="windowText" lastClr="000000"/>
                            </a:solidFill>
                          </a:ln>
                          <a:solidFill>
                            <a:sysClr val="windowText" lastClr="000000"/>
                          </a:solidFill>
                          <a:latin typeface="Century Gothic" panose="020B0502020202020204" pitchFamily="34" charset="0"/>
                        </a:rPr>
                        <a:t>Compare two files for …</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Easy, fast, intuitive (more reliable)</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Inefficient: Lots of pairs in order to be exhaustive; more difficult to analyze</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6765880"/>
                  </a:ext>
                </a:extLst>
              </a:tr>
            </a:tbl>
          </a:graphicData>
        </a:graphic>
      </p:graphicFrame>
      <p:sp>
        <p:nvSpPr>
          <p:cNvPr id="8" name="TextBox 7">
            <a:extLst>
              <a:ext uri="{FF2B5EF4-FFF2-40B4-BE49-F238E27FC236}">
                <a16:creationId xmlns:a16="http://schemas.microsoft.com/office/drawing/2014/main" id="{20C52EB9-56ED-F132-5C9B-26CEA9FC615C}"/>
              </a:ext>
            </a:extLst>
          </p:cNvPr>
          <p:cNvSpPr txBox="1"/>
          <p:nvPr/>
        </p:nvSpPr>
        <p:spPr>
          <a:xfrm>
            <a:off x="8066314" y="169817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43971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Tutorial outline</a:t>
            </a:r>
          </a:p>
        </p:txBody>
      </p:sp>
      <p:sp>
        <p:nvSpPr>
          <p:cNvPr id="3" name="Content Placeholder 2"/>
          <p:cNvSpPr>
            <a:spLocks noGrp="1"/>
          </p:cNvSpPr>
          <p:nvPr>
            <p:ph type="body" idx="1"/>
          </p:nvPr>
        </p:nvSpPr>
        <p:spPr>
          <a:xfrm>
            <a:off x="7562082" y="900960"/>
            <a:ext cx="5695787" cy="5888772"/>
          </a:xfrm>
        </p:spPr>
        <p:txBody>
          <a:bodyPr anchor="ctr">
            <a:normAutofit lnSpcReduction="10000"/>
          </a:bodyPr>
          <a:lstStyle/>
          <a:p>
            <a:pPr>
              <a:spcBef>
                <a:spcPts val="600"/>
              </a:spcBef>
            </a:pPr>
            <a:r>
              <a:rPr lang="en-US" sz="2000" dirty="0"/>
              <a:t>Overview</a:t>
            </a:r>
          </a:p>
          <a:p>
            <a:pPr>
              <a:spcBef>
                <a:spcPts val="600"/>
              </a:spcBef>
              <a:spcAft>
                <a:spcPts val="1200"/>
              </a:spcAft>
            </a:pPr>
            <a:r>
              <a:rPr lang="en-US" sz="2000" dirty="0"/>
              <a:t>Use cases in MIR</a:t>
            </a:r>
          </a:p>
          <a:p>
            <a:pPr>
              <a:spcBef>
                <a:spcPts val="600"/>
              </a:spcBef>
            </a:pPr>
            <a:r>
              <a:rPr lang="en-US" sz="2000" dirty="0"/>
              <a:t>Experimental Design</a:t>
            </a:r>
          </a:p>
          <a:p>
            <a:r>
              <a:rPr lang="en-US" sz="2000" dirty="0"/>
              <a:t>Validity and Reliability</a:t>
            </a:r>
          </a:p>
          <a:p>
            <a:pPr>
              <a:spcAft>
                <a:spcPts val="1800"/>
              </a:spcAft>
            </a:pPr>
            <a:r>
              <a:rPr lang="en-US" sz="2000" dirty="0"/>
              <a:t>Sampling </a:t>
            </a:r>
          </a:p>
          <a:p>
            <a:r>
              <a:rPr lang="en-US" sz="2000" dirty="0"/>
              <a:t>Measurement &amp; Randomness</a:t>
            </a:r>
          </a:p>
          <a:p>
            <a:pPr>
              <a:spcAft>
                <a:spcPts val="300"/>
              </a:spcAft>
            </a:pPr>
            <a:r>
              <a:rPr lang="en-US" sz="2000" dirty="0"/>
              <a:t>Statistical Evaluation</a:t>
            </a:r>
          </a:p>
          <a:p>
            <a:pPr marL="0" indent="0">
              <a:buNone/>
            </a:pPr>
            <a:endParaRPr lang="en-US" sz="2400" dirty="0"/>
          </a:p>
          <a:p>
            <a:pPr marL="0" indent="0">
              <a:buNone/>
            </a:pPr>
            <a:endParaRPr lang="en-US" sz="2400" dirty="0"/>
          </a:p>
          <a:p>
            <a:pPr marL="0" indent="0">
              <a:buNone/>
            </a:pPr>
            <a:endParaRPr lang="en-US" sz="2400" dirty="0"/>
          </a:p>
          <a:p>
            <a:pPr>
              <a:lnSpc>
                <a:spcPct val="90000"/>
              </a:lnSpc>
              <a:spcBef>
                <a:spcPts val="0"/>
              </a:spcBef>
              <a:spcAft>
                <a:spcPts val="1200"/>
              </a:spcAft>
            </a:pPr>
            <a:r>
              <a:rPr lang="en-US" sz="2000" dirty="0"/>
              <a:t>Psychometrics</a:t>
            </a:r>
            <a:endParaRPr lang="en-US" sz="2000" dirty="0">
              <a:solidFill>
                <a:schemeClr val="bg1"/>
              </a:solidFill>
            </a:endParaRPr>
          </a:p>
          <a:p>
            <a:pPr>
              <a:lnSpc>
                <a:spcPct val="90000"/>
              </a:lnSpc>
              <a:spcBef>
                <a:spcPts val="0"/>
              </a:spcBef>
              <a:spcAft>
                <a:spcPts val="300"/>
              </a:spcAft>
            </a:pPr>
            <a:r>
              <a:rPr lang="en-US" sz="2000" dirty="0"/>
              <a:t>Reporting in APA </a:t>
            </a:r>
          </a:p>
          <a:p>
            <a:pPr>
              <a:lnSpc>
                <a:spcPct val="90000"/>
              </a:lnSpc>
              <a:spcBef>
                <a:spcPts val="0"/>
              </a:spcBef>
              <a:spcAft>
                <a:spcPts val="300"/>
              </a:spcAft>
            </a:pPr>
            <a:r>
              <a:rPr lang="en-US" sz="2000" dirty="0"/>
              <a:t>Ethics and Approval</a:t>
            </a:r>
          </a:p>
          <a:p>
            <a:pPr>
              <a:lnSpc>
                <a:spcPct val="90000"/>
              </a:lnSpc>
              <a:spcBef>
                <a:spcPts val="0"/>
              </a:spcBef>
              <a:spcAft>
                <a:spcPts val="300"/>
              </a:spcAft>
            </a:pPr>
            <a:r>
              <a:rPr lang="en-US" sz="2000" dirty="0"/>
              <a:t>New Publication standards</a:t>
            </a:r>
          </a:p>
        </p:txBody>
      </p:sp>
      <p:sp>
        <p:nvSpPr>
          <p:cNvPr id="6" name="TextBox 5">
            <a:extLst>
              <a:ext uri="{FF2B5EF4-FFF2-40B4-BE49-F238E27FC236}">
                <a16:creationId xmlns:a16="http://schemas.microsoft.com/office/drawing/2014/main" id="{07E1E98A-DAF0-124C-C51A-B4F4F9744D1F}"/>
              </a:ext>
            </a:extLst>
          </p:cNvPr>
          <p:cNvSpPr txBox="1"/>
          <p:nvPr/>
        </p:nvSpPr>
        <p:spPr>
          <a:xfrm>
            <a:off x="4963582" y="649878"/>
            <a:ext cx="2204357" cy="369332"/>
          </a:xfrm>
          <a:prstGeom prst="rect">
            <a:avLst/>
          </a:prstGeom>
          <a:noFill/>
        </p:spPr>
        <p:txBody>
          <a:bodyPr wrap="square" rtlCol="0">
            <a:spAutoFit/>
          </a:bodyPr>
          <a:lstStyle/>
          <a:p>
            <a:pPr algn="r"/>
            <a:r>
              <a:rPr lang="en-US" b="1" dirty="0"/>
              <a:t>INTRODUCTION</a:t>
            </a:r>
          </a:p>
        </p:txBody>
      </p:sp>
      <p:sp>
        <p:nvSpPr>
          <p:cNvPr id="8" name="TextBox 7">
            <a:extLst>
              <a:ext uri="{FF2B5EF4-FFF2-40B4-BE49-F238E27FC236}">
                <a16:creationId xmlns:a16="http://schemas.microsoft.com/office/drawing/2014/main" id="{28A7C0B1-D04A-3219-8721-01CAF2920DF4}"/>
              </a:ext>
            </a:extLst>
          </p:cNvPr>
          <p:cNvSpPr txBox="1"/>
          <p:nvPr/>
        </p:nvSpPr>
        <p:spPr>
          <a:xfrm>
            <a:off x="4993821" y="1977930"/>
            <a:ext cx="2204357" cy="369332"/>
          </a:xfrm>
          <a:prstGeom prst="rect">
            <a:avLst/>
          </a:prstGeom>
          <a:noFill/>
        </p:spPr>
        <p:txBody>
          <a:bodyPr wrap="square" rtlCol="0">
            <a:spAutoFit/>
          </a:bodyPr>
          <a:lstStyle/>
          <a:p>
            <a:pPr algn="r"/>
            <a:r>
              <a:rPr lang="en-US" b="1" dirty="0"/>
              <a:t>PART 1</a:t>
            </a:r>
          </a:p>
        </p:txBody>
      </p:sp>
      <p:sp>
        <p:nvSpPr>
          <p:cNvPr id="10" name="TextBox 9">
            <a:extLst>
              <a:ext uri="{FF2B5EF4-FFF2-40B4-BE49-F238E27FC236}">
                <a16:creationId xmlns:a16="http://schemas.microsoft.com/office/drawing/2014/main" id="{43A42C8C-4E5B-A072-D054-3B4CF2A43ECE}"/>
              </a:ext>
            </a:extLst>
          </p:cNvPr>
          <p:cNvSpPr txBox="1"/>
          <p:nvPr/>
        </p:nvSpPr>
        <p:spPr>
          <a:xfrm>
            <a:off x="5056720" y="3363324"/>
            <a:ext cx="2204357" cy="369332"/>
          </a:xfrm>
          <a:prstGeom prst="rect">
            <a:avLst/>
          </a:prstGeom>
          <a:noFill/>
        </p:spPr>
        <p:txBody>
          <a:bodyPr wrap="square" rtlCol="0">
            <a:spAutoFit/>
          </a:bodyPr>
          <a:lstStyle/>
          <a:p>
            <a:pPr algn="r"/>
            <a:r>
              <a:rPr lang="en-US" b="1" dirty="0"/>
              <a:t> PART 2a</a:t>
            </a:r>
          </a:p>
        </p:txBody>
      </p:sp>
      <p:sp>
        <p:nvSpPr>
          <p:cNvPr id="12" name="TextBox 11">
            <a:extLst>
              <a:ext uri="{FF2B5EF4-FFF2-40B4-BE49-F238E27FC236}">
                <a16:creationId xmlns:a16="http://schemas.microsoft.com/office/drawing/2014/main" id="{A832DD15-E804-1930-5831-2B25A98F25C9}"/>
              </a:ext>
            </a:extLst>
          </p:cNvPr>
          <p:cNvSpPr txBox="1"/>
          <p:nvPr/>
        </p:nvSpPr>
        <p:spPr>
          <a:xfrm>
            <a:off x="4963582" y="5798356"/>
            <a:ext cx="2204357" cy="369332"/>
          </a:xfrm>
          <a:prstGeom prst="rect">
            <a:avLst/>
          </a:prstGeom>
          <a:noFill/>
        </p:spPr>
        <p:txBody>
          <a:bodyPr wrap="square" rtlCol="0">
            <a:spAutoFit/>
          </a:bodyPr>
          <a:lstStyle/>
          <a:p>
            <a:pPr algn="r"/>
            <a:r>
              <a:rPr lang="en-US" b="1" dirty="0"/>
              <a:t>PART 3</a:t>
            </a:r>
          </a:p>
        </p:txBody>
      </p:sp>
      <p:sp>
        <p:nvSpPr>
          <p:cNvPr id="13" name="TextBox 12">
            <a:extLst>
              <a:ext uri="{FF2B5EF4-FFF2-40B4-BE49-F238E27FC236}">
                <a16:creationId xmlns:a16="http://schemas.microsoft.com/office/drawing/2014/main" id="{CF702CD2-6883-6F98-CE12-3A243BFD3564}"/>
              </a:ext>
            </a:extLst>
          </p:cNvPr>
          <p:cNvSpPr txBox="1"/>
          <p:nvPr/>
        </p:nvSpPr>
        <p:spPr>
          <a:xfrm>
            <a:off x="4933341" y="1977930"/>
            <a:ext cx="1320501" cy="369332"/>
          </a:xfrm>
          <a:prstGeom prst="rect">
            <a:avLst/>
          </a:prstGeom>
          <a:noFill/>
        </p:spPr>
        <p:txBody>
          <a:bodyPr wrap="square" rtlCol="0">
            <a:spAutoFit/>
          </a:bodyPr>
          <a:lstStyle/>
          <a:p>
            <a:r>
              <a:rPr lang="en-US" dirty="0"/>
              <a:t>2:15 - 3:00</a:t>
            </a:r>
          </a:p>
        </p:txBody>
      </p:sp>
      <p:cxnSp>
        <p:nvCxnSpPr>
          <p:cNvPr id="19" name="Straight Connector 18">
            <a:extLst>
              <a:ext uri="{FF2B5EF4-FFF2-40B4-BE49-F238E27FC236}">
                <a16:creationId xmlns:a16="http://schemas.microsoft.com/office/drawing/2014/main" id="{1FE31BC4-3800-389A-B183-60B5833DD882}"/>
              </a:ext>
            </a:extLst>
          </p:cNvPr>
          <p:cNvCxnSpPr/>
          <p:nvPr/>
        </p:nvCxnSpPr>
        <p:spPr>
          <a:xfrm>
            <a:off x="4993820" y="1760464"/>
            <a:ext cx="670759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92F671-DD13-7FE0-553F-C97AA047A992}"/>
              </a:ext>
            </a:extLst>
          </p:cNvPr>
          <p:cNvSpPr txBox="1"/>
          <p:nvPr/>
        </p:nvSpPr>
        <p:spPr>
          <a:xfrm>
            <a:off x="4918157" y="3366196"/>
            <a:ext cx="1320501" cy="369332"/>
          </a:xfrm>
          <a:prstGeom prst="rect">
            <a:avLst/>
          </a:prstGeom>
          <a:noFill/>
        </p:spPr>
        <p:txBody>
          <a:bodyPr wrap="square" rtlCol="0">
            <a:spAutoFit/>
          </a:bodyPr>
          <a:lstStyle/>
          <a:p>
            <a:r>
              <a:rPr lang="en-US" dirty="0"/>
              <a:t>3:00 - 3:30</a:t>
            </a:r>
          </a:p>
        </p:txBody>
      </p:sp>
      <p:sp>
        <p:nvSpPr>
          <p:cNvPr id="25" name="TextBox 24">
            <a:extLst>
              <a:ext uri="{FF2B5EF4-FFF2-40B4-BE49-F238E27FC236}">
                <a16:creationId xmlns:a16="http://schemas.microsoft.com/office/drawing/2014/main" id="{FDF1C058-DC24-D4F1-D2D3-6766E6BEA83A}"/>
              </a:ext>
            </a:extLst>
          </p:cNvPr>
          <p:cNvSpPr txBox="1"/>
          <p:nvPr/>
        </p:nvSpPr>
        <p:spPr>
          <a:xfrm>
            <a:off x="4933340" y="5820745"/>
            <a:ext cx="1320501" cy="369332"/>
          </a:xfrm>
          <a:prstGeom prst="rect">
            <a:avLst/>
          </a:prstGeom>
          <a:noFill/>
        </p:spPr>
        <p:txBody>
          <a:bodyPr wrap="square" rtlCol="0">
            <a:spAutoFit/>
          </a:bodyPr>
          <a:lstStyle/>
          <a:p>
            <a:r>
              <a:rPr lang="en-US" dirty="0"/>
              <a:t>4:45 - 5:30</a:t>
            </a:r>
          </a:p>
        </p:txBody>
      </p:sp>
      <p:sp>
        <p:nvSpPr>
          <p:cNvPr id="26" name="TextBox 25">
            <a:extLst>
              <a:ext uri="{FF2B5EF4-FFF2-40B4-BE49-F238E27FC236}">
                <a16:creationId xmlns:a16="http://schemas.microsoft.com/office/drawing/2014/main" id="{EC20AFF6-0A42-DE91-58BD-E72C172A32E0}"/>
              </a:ext>
            </a:extLst>
          </p:cNvPr>
          <p:cNvSpPr txBox="1"/>
          <p:nvPr/>
        </p:nvSpPr>
        <p:spPr>
          <a:xfrm>
            <a:off x="4963582" y="1167515"/>
            <a:ext cx="1320501" cy="369332"/>
          </a:xfrm>
          <a:prstGeom prst="rect">
            <a:avLst/>
          </a:prstGeom>
          <a:noFill/>
        </p:spPr>
        <p:txBody>
          <a:bodyPr wrap="square" rtlCol="0">
            <a:spAutoFit/>
          </a:bodyPr>
          <a:lstStyle/>
          <a:p>
            <a:r>
              <a:rPr lang="en-US" dirty="0"/>
              <a:t>2:00 - 2:15</a:t>
            </a:r>
          </a:p>
        </p:txBody>
      </p:sp>
      <p:sp>
        <p:nvSpPr>
          <p:cNvPr id="27" name="TextBox 26">
            <a:extLst>
              <a:ext uri="{FF2B5EF4-FFF2-40B4-BE49-F238E27FC236}">
                <a16:creationId xmlns:a16="http://schemas.microsoft.com/office/drawing/2014/main" id="{1F43CDD6-AAD7-41B0-A70E-E5ECB7CC759F}"/>
              </a:ext>
            </a:extLst>
          </p:cNvPr>
          <p:cNvSpPr txBox="1"/>
          <p:nvPr/>
        </p:nvSpPr>
        <p:spPr>
          <a:xfrm>
            <a:off x="5091795" y="5334147"/>
            <a:ext cx="2204357" cy="369332"/>
          </a:xfrm>
          <a:prstGeom prst="rect">
            <a:avLst/>
          </a:prstGeom>
          <a:noFill/>
        </p:spPr>
        <p:txBody>
          <a:bodyPr wrap="square" rtlCol="0">
            <a:spAutoFit/>
          </a:bodyPr>
          <a:lstStyle/>
          <a:p>
            <a:pPr algn="r"/>
            <a:r>
              <a:rPr lang="en-US" b="1" dirty="0"/>
              <a:t>PART 2b</a:t>
            </a:r>
          </a:p>
        </p:txBody>
      </p:sp>
      <p:sp>
        <p:nvSpPr>
          <p:cNvPr id="28" name="TextBox 27">
            <a:extLst>
              <a:ext uri="{FF2B5EF4-FFF2-40B4-BE49-F238E27FC236}">
                <a16:creationId xmlns:a16="http://schemas.microsoft.com/office/drawing/2014/main" id="{CE2C162A-5426-6770-6A71-40FCD2A8B0D3}"/>
              </a:ext>
            </a:extLst>
          </p:cNvPr>
          <p:cNvSpPr txBox="1"/>
          <p:nvPr/>
        </p:nvSpPr>
        <p:spPr>
          <a:xfrm>
            <a:off x="4923598" y="5347406"/>
            <a:ext cx="1320501" cy="369332"/>
          </a:xfrm>
          <a:prstGeom prst="rect">
            <a:avLst/>
          </a:prstGeom>
          <a:noFill/>
        </p:spPr>
        <p:txBody>
          <a:bodyPr wrap="square" rtlCol="0">
            <a:spAutoFit/>
          </a:bodyPr>
          <a:lstStyle/>
          <a:p>
            <a:r>
              <a:rPr lang="en-US" dirty="0"/>
              <a:t>4:15 - 4:45</a:t>
            </a:r>
          </a:p>
        </p:txBody>
      </p:sp>
      <p:cxnSp>
        <p:nvCxnSpPr>
          <p:cNvPr id="29" name="Straight Connector 28">
            <a:extLst>
              <a:ext uri="{FF2B5EF4-FFF2-40B4-BE49-F238E27FC236}">
                <a16:creationId xmlns:a16="http://schemas.microsoft.com/office/drawing/2014/main" id="{280B5539-CB38-2F4B-00D4-3F96F1F20A5C}"/>
              </a:ext>
            </a:extLst>
          </p:cNvPr>
          <p:cNvCxnSpPr/>
          <p:nvPr/>
        </p:nvCxnSpPr>
        <p:spPr>
          <a:xfrm>
            <a:off x="5031920" y="3300792"/>
            <a:ext cx="67075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17E33-85C6-7259-ABE0-42E167632DDF}"/>
              </a:ext>
            </a:extLst>
          </p:cNvPr>
          <p:cNvCxnSpPr>
            <a:cxnSpLocks/>
          </p:cNvCxnSpPr>
          <p:nvPr/>
        </p:nvCxnSpPr>
        <p:spPr>
          <a:xfrm>
            <a:off x="4933340" y="5779180"/>
            <a:ext cx="68061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2F1490-D70A-BC39-F1DA-D477A65303E8}"/>
              </a:ext>
            </a:extLst>
          </p:cNvPr>
          <p:cNvCxnSpPr/>
          <p:nvPr/>
        </p:nvCxnSpPr>
        <p:spPr>
          <a:xfrm>
            <a:off x="4993820" y="4122664"/>
            <a:ext cx="67075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715C3D-8E3E-6842-F596-DCA3006E52C0}"/>
              </a:ext>
            </a:extLst>
          </p:cNvPr>
          <p:cNvCxnSpPr>
            <a:cxnSpLocks/>
          </p:cNvCxnSpPr>
          <p:nvPr/>
        </p:nvCxnSpPr>
        <p:spPr>
          <a:xfrm>
            <a:off x="4966606" y="5287439"/>
            <a:ext cx="6734812"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9845C8C-B186-9846-D3F2-5F0BA0F227B2}"/>
              </a:ext>
            </a:extLst>
          </p:cNvPr>
          <p:cNvSpPr txBox="1"/>
          <p:nvPr/>
        </p:nvSpPr>
        <p:spPr>
          <a:xfrm>
            <a:off x="4918157" y="4194087"/>
            <a:ext cx="1320501" cy="369332"/>
          </a:xfrm>
          <a:prstGeom prst="rect">
            <a:avLst/>
          </a:prstGeom>
          <a:noFill/>
        </p:spPr>
        <p:txBody>
          <a:bodyPr wrap="square" rtlCol="0">
            <a:spAutoFit/>
          </a:bodyPr>
          <a:lstStyle/>
          <a:p>
            <a:r>
              <a:rPr lang="en-US" dirty="0"/>
              <a:t>3:30 – 4:00</a:t>
            </a:r>
          </a:p>
        </p:txBody>
      </p:sp>
      <p:cxnSp>
        <p:nvCxnSpPr>
          <p:cNvPr id="36" name="Straight Connector 35">
            <a:extLst>
              <a:ext uri="{FF2B5EF4-FFF2-40B4-BE49-F238E27FC236}">
                <a16:creationId xmlns:a16="http://schemas.microsoft.com/office/drawing/2014/main" id="{DD946966-C9E2-2C7E-9B27-EBA825F0D9B0}"/>
              </a:ext>
            </a:extLst>
          </p:cNvPr>
          <p:cNvCxnSpPr/>
          <p:nvPr/>
        </p:nvCxnSpPr>
        <p:spPr>
          <a:xfrm>
            <a:off x="4993819" y="4563419"/>
            <a:ext cx="6707599"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DDD6A00-1A86-256C-A5A4-1F133160249B}"/>
              </a:ext>
            </a:extLst>
          </p:cNvPr>
          <p:cNvSpPr txBox="1"/>
          <p:nvPr/>
        </p:nvSpPr>
        <p:spPr>
          <a:xfrm>
            <a:off x="8109132" y="4162866"/>
            <a:ext cx="3592286" cy="369332"/>
          </a:xfrm>
          <a:prstGeom prst="rect">
            <a:avLst/>
          </a:prstGeom>
          <a:noFill/>
        </p:spPr>
        <p:txBody>
          <a:bodyPr wrap="square" rtlCol="0">
            <a:spAutoFit/>
          </a:bodyPr>
          <a:lstStyle/>
          <a:p>
            <a:r>
              <a:rPr lang="en-US" dirty="0"/>
              <a:t>COFFEE BREAK</a:t>
            </a:r>
          </a:p>
        </p:txBody>
      </p:sp>
      <p:sp>
        <p:nvSpPr>
          <p:cNvPr id="40" name="TextBox 39">
            <a:extLst>
              <a:ext uri="{FF2B5EF4-FFF2-40B4-BE49-F238E27FC236}">
                <a16:creationId xmlns:a16="http://schemas.microsoft.com/office/drawing/2014/main" id="{42A8A1CC-5E85-A801-BCB8-0D023FEDF686}"/>
              </a:ext>
            </a:extLst>
          </p:cNvPr>
          <p:cNvSpPr txBox="1"/>
          <p:nvPr/>
        </p:nvSpPr>
        <p:spPr>
          <a:xfrm>
            <a:off x="5043461" y="4623250"/>
            <a:ext cx="2250605" cy="369332"/>
          </a:xfrm>
          <a:prstGeom prst="rect">
            <a:avLst/>
          </a:prstGeom>
          <a:noFill/>
        </p:spPr>
        <p:txBody>
          <a:bodyPr wrap="square" rtlCol="0">
            <a:spAutoFit/>
          </a:bodyPr>
          <a:lstStyle/>
          <a:p>
            <a:pPr algn="r"/>
            <a:r>
              <a:rPr lang="en-US" b="1" dirty="0"/>
              <a:t>PART 2a</a:t>
            </a:r>
          </a:p>
        </p:txBody>
      </p:sp>
      <p:sp>
        <p:nvSpPr>
          <p:cNvPr id="47" name="TextBox 46">
            <a:extLst>
              <a:ext uri="{FF2B5EF4-FFF2-40B4-BE49-F238E27FC236}">
                <a16:creationId xmlns:a16="http://schemas.microsoft.com/office/drawing/2014/main" id="{93CB4196-F5AB-E719-6638-8BCD3BC25913}"/>
              </a:ext>
            </a:extLst>
          </p:cNvPr>
          <p:cNvSpPr txBox="1"/>
          <p:nvPr/>
        </p:nvSpPr>
        <p:spPr>
          <a:xfrm>
            <a:off x="4911065" y="4707997"/>
            <a:ext cx="1320501" cy="369332"/>
          </a:xfrm>
          <a:prstGeom prst="rect">
            <a:avLst/>
          </a:prstGeom>
          <a:noFill/>
        </p:spPr>
        <p:txBody>
          <a:bodyPr wrap="square" rtlCol="0">
            <a:spAutoFit/>
          </a:bodyPr>
          <a:lstStyle/>
          <a:p>
            <a:r>
              <a:rPr lang="en-US" dirty="0"/>
              <a:t>4:00 – 4:15</a:t>
            </a:r>
          </a:p>
        </p:txBody>
      </p:sp>
      <p:sp>
        <p:nvSpPr>
          <p:cNvPr id="48" name="TextBox 47">
            <a:extLst>
              <a:ext uri="{FF2B5EF4-FFF2-40B4-BE49-F238E27FC236}">
                <a16:creationId xmlns:a16="http://schemas.microsoft.com/office/drawing/2014/main" id="{0F339BA2-7EB1-37D7-5441-B73FB724CACD}"/>
              </a:ext>
            </a:extLst>
          </p:cNvPr>
          <p:cNvSpPr txBox="1"/>
          <p:nvPr/>
        </p:nvSpPr>
        <p:spPr>
          <a:xfrm>
            <a:off x="6122142" y="4914643"/>
            <a:ext cx="2419532" cy="369332"/>
          </a:xfrm>
          <a:prstGeom prst="rect">
            <a:avLst/>
          </a:prstGeom>
          <a:noFill/>
        </p:spPr>
        <p:txBody>
          <a:bodyPr wrap="square" rtlCol="0">
            <a:spAutoFit/>
          </a:bodyPr>
          <a:lstStyle/>
          <a:p>
            <a:r>
              <a:rPr lang="en-US" dirty="0"/>
              <a:t>(continued)</a:t>
            </a:r>
          </a:p>
        </p:txBody>
      </p:sp>
    </p:spTree>
    <p:extLst>
      <p:ext uri="{BB962C8B-B14F-4D97-AF65-F5344CB8AC3E}">
        <p14:creationId xmlns:p14="http://schemas.microsoft.com/office/powerpoint/2010/main" val="4029092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14764-3EFD-4D88-17D0-DC909B53C55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8AAC609-5A47-8C5D-653A-5FF31414E7F8}"/>
              </a:ext>
            </a:extLst>
          </p:cNvPr>
          <p:cNvSpPr/>
          <p:nvPr/>
        </p:nvSpPr>
        <p:spPr>
          <a:xfrm>
            <a:off x="473528" y="1289963"/>
            <a:ext cx="11326586" cy="5078185"/>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EA68DE-646E-B4D9-90F7-E1171D0E4498}"/>
              </a:ext>
            </a:extLst>
          </p:cNvPr>
          <p:cNvSpPr/>
          <p:nvPr/>
        </p:nvSpPr>
        <p:spPr>
          <a:xfrm>
            <a:off x="12192000" y="1289962"/>
            <a:ext cx="11326586" cy="5078185"/>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251AE3-302B-6BD1-2132-6FA1FE81EFDC}"/>
              </a:ext>
            </a:extLst>
          </p:cNvPr>
          <p:cNvSpPr txBox="1"/>
          <p:nvPr/>
        </p:nvSpPr>
        <p:spPr>
          <a:xfrm>
            <a:off x="767442" y="1518563"/>
            <a:ext cx="5143500" cy="523220"/>
          </a:xfrm>
          <a:prstGeom prst="rect">
            <a:avLst/>
          </a:prstGeom>
          <a:noFill/>
        </p:spPr>
        <p:txBody>
          <a:bodyPr wrap="square" rtlCol="0">
            <a:spAutoFit/>
          </a:bodyPr>
          <a:lstStyle/>
          <a:p>
            <a:pPr algn="ctr"/>
            <a:r>
              <a:rPr lang="en-US" sz="2800" dirty="0">
                <a:latin typeface="+mj-lt"/>
              </a:rPr>
              <a:t>SOURCE SEPARATION</a:t>
            </a:r>
          </a:p>
        </p:txBody>
      </p:sp>
      <p:sp>
        <p:nvSpPr>
          <p:cNvPr id="5" name="TextBox 4">
            <a:extLst>
              <a:ext uri="{FF2B5EF4-FFF2-40B4-BE49-F238E27FC236}">
                <a16:creationId xmlns:a16="http://schemas.microsoft.com/office/drawing/2014/main" id="{B2CD9586-D90F-C53D-DC8A-5B8FBE171469}"/>
              </a:ext>
            </a:extLst>
          </p:cNvPr>
          <p:cNvSpPr txBox="1"/>
          <p:nvPr/>
        </p:nvSpPr>
        <p:spPr>
          <a:xfrm>
            <a:off x="12360736" y="1518563"/>
            <a:ext cx="5606143" cy="523220"/>
          </a:xfrm>
          <a:prstGeom prst="rect">
            <a:avLst/>
          </a:prstGeom>
          <a:noFill/>
        </p:spPr>
        <p:txBody>
          <a:bodyPr wrap="square" rtlCol="0">
            <a:spAutoFit/>
          </a:bodyPr>
          <a:lstStyle/>
          <a:p>
            <a:pPr algn="ctr"/>
            <a:r>
              <a:rPr lang="en-US" sz="2800" dirty="0">
                <a:latin typeface="+mj-lt"/>
              </a:rPr>
              <a:t>MUSIC EMOTION RECOGNITION</a:t>
            </a:r>
          </a:p>
        </p:txBody>
      </p:sp>
      <p:sp>
        <p:nvSpPr>
          <p:cNvPr id="6" name="Google Shape;222;p33">
            <a:extLst>
              <a:ext uri="{FF2B5EF4-FFF2-40B4-BE49-F238E27FC236}">
                <a16:creationId xmlns:a16="http://schemas.microsoft.com/office/drawing/2014/main" id="{62B69BD5-0429-B503-C9A0-1F151906B299}"/>
              </a:ext>
            </a:extLst>
          </p:cNvPr>
          <p:cNvSpPr txBox="1">
            <a:spLocks/>
          </p:cNvSpPr>
          <p:nvPr/>
        </p:nvSpPr>
        <p:spPr>
          <a:xfrm>
            <a:off x="473528" y="179614"/>
            <a:ext cx="11326586" cy="996043"/>
          </a:xfrm>
          <a:prstGeom prst="rect">
            <a:avLst/>
          </a:prstGeom>
          <a:solidFill>
            <a:schemeClr val="accent1"/>
          </a:solidFill>
        </p:spPr>
        <p:txBody>
          <a:bodyPr spcFirstLastPara="1" vert="horz" wrap="square" lIns="91425" tIns="45700" rIns="91425" bIns="45700" rtlCol="0" anchor="ctr" anchorCtr="0">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dirty="0">
                <a:latin typeface="Arial"/>
                <a:ea typeface="Arial"/>
                <a:cs typeface="Arial"/>
                <a:sym typeface="Arial"/>
              </a:rPr>
              <a:t> What Are we Measuring?  </a:t>
            </a:r>
          </a:p>
        </p:txBody>
      </p:sp>
      <p:sp>
        <p:nvSpPr>
          <p:cNvPr id="8" name="TextBox 7">
            <a:extLst>
              <a:ext uri="{FF2B5EF4-FFF2-40B4-BE49-F238E27FC236}">
                <a16:creationId xmlns:a16="http://schemas.microsoft.com/office/drawing/2014/main" id="{A9BBF449-46AC-AD64-77AD-B1310ED9E4A8}"/>
              </a:ext>
            </a:extLst>
          </p:cNvPr>
          <p:cNvSpPr txBox="1"/>
          <p:nvPr/>
        </p:nvSpPr>
        <p:spPr>
          <a:xfrm>
            <a:off x="8066314" y="1698171"/>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3E5DCB27-DD92-D504-91B8-FB3A7E5FF85B}"/>
              </a:ext>
            </a:extLst>
          </p:cNvPr>
          <p:cNvSpPr txBox="1"/>
          <p:nvPr/>
        </p:nvSpPr>
        <p:spPr>
          <a:xfrm>
            <a:off x="1567542" y="2584299"/>
            <a:ext cx="8556171" cy="3539430"/>
          </a:xfrm>
          <a:prstGeom prst="rect">
            <a:avLst/>
          </a:prstGeom>
          <a:noFill/>
        </p:spPr>
        <p:txBody>
          <a:bodyPr wrap="square" rtlCol="0">
            <a:spAutoFit/>
          </a:bodyPr>
          <a:lstStyle/>
          <a:p>
            <a:r>
              <a:rPr lang="en-US" sz="2800" dirty="0"/>
              <a:t>Clarity of Instructions:</a:t>
            </a:r>
          </a:p>
          <a:p>
            <a:endParaRPr lang="en-US" sz="2800" dirty="0"/>
          </a:p>
          <a:p>
            <a:pPr marL="342900" indent="-342900">
              <a:buFont typeface="Arial" panose="020B0604020202020204" pitchFamily="34" charset="0"/>
              <a:buChar char="•"/>
            </a:pPr>
            <a:r>
              <a:rPr lang="en-US" sz="2800" dirty="0"/>
              <a:t>What is meant by “overall quality”?</a:t>
            </a:r>
          </a:p>
          <a:p>
            <a:pPr marL="800100" lvl="1" indent="-342900">
              <a:buFont typeface="Arial" panose="020B0604020202020204" pitchFamily="34" charset="0"/>
              <a:buChar char="•"/>
            </a:pPr>
            <a:r>
              <a:rPr lang="en-US" sz="2800" dirty="0"/>
              <a:t>success of isolation?</a:t>
            </a:r>
          </a:p>
          <a:p>
            <a:pPr marL="800100" lvl="1" indent="-342900">
              <a:buFont typeface="Arial" panose="020B0604020202020204" pitchFamily="34" charset="0"/>
              <a:buChar char="•"/>
            </a:pPr>
            <a:r>
              <a:rPr lang="en-US" sz="2800" dirty="0"/>
              <a:t>fidelity of the audio?</a:t>
            </a:r>
          </a:p>
          <a:p>
            <a:pPr marL="800100" lvl="1" indent="-342900">
              <a:buFont typeface="Arial" panose="020B0604020202020204" pitchFamily="34" charset="0"/>
              <a:buChar char="•"/>
            </a:pPr>
            <a:r>
              <a:rPr lang="en-US" sz="2800" dirty="0"/>
              <a:t>timbral purity/accuracy?</a:t>
            </a:r>
          </a:p>
          <a:p>
            <a:pPr marL="800100" lvl="1" indent="-342900">
              <a:buFont typeface="Arial" panose="020B0604020202020204" pitchFamily="34" charset="0"/>
              <a:buChar char="•"/>
            </a:pPr>
            <a:r>
              <a:rPr lang="en-US" sz="2800" dirty="0"/>
              <a:t>smoothness and continuity of the isolated track?</a:t>
            </a:r>
          </a:p>
          <a:p>
            <a:pPr marL="800100" lvl="1"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637872800"/>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7A140-4F2E-D413-7102-C9946E04F74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6C9FFE1-872C-48F4-49C2-B1A6AB86EF16}"/>
              </a:ext>
            </a:extLst>
          </p:cNvPr>
          <p:cNvSpPr/>
          <p:nvPr/>
        </p:nvSpPr>
        <p:spPr>
          <a:xfrm>
            <a:off x="-11364716" y="1289963"/>
            <a:ext cx="11326586" cy="5078185"/>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6B93D5E-DBEC-EC3F-996F-57B13B6E7338}"/>
              </a:ext>
            </a:extLst>
          </p:cNvPr>
          <p:cNvSpPr/>
          <p:nvPr/>
        </p:nvSpPr>
        <p:spPr>
          <a:xfrm>
            <a:off x="484388" y="1289962"/>
            <a:ext cx="11326586" cy="5078185"/>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7926E-7F17-6239-8D11-8695C5D08C0F}"/>
              </a:ext>
            </a:extLst>
          </p:cNvPr>
          <p:cNvSpPr txBox="1"/>
          <p:nvPr/>
        </p:nvSpPr>
        <p:spPr>
          <a:xfrm>
            <a:off x="-10940170" y="1518563"/>
            <a:ext cx="5143500" cy="523220"/>
          </a:xfrm>
          <a:prstGeom prst="rect">
            <a:avLst/>
          </a:prstGeom>
          <a:noFill/>
        </p:spPr>
        <p:txBody>
          <a:bodyPr wrap="square" rtlCol="0">
            <a:spAutoFit/>
          </a:bodyPr>
          <a:lstStyle/>
          <a:p>
            <a:pPr algn="ctr"/>
            <a:r>
              <a:rPr lang="en-US" sz="2800" dirty="0">
                <a:latin typeface="+mj-lt"/>
              </a:rPr>
              <a:t>SOURCE SEPARATION</a:t>
            </a:r>
          </a:p>
        </p:txBody>
      </p:sp>
      <p:sp>
        <p:nvSpPr>
          <p:cNvPr id="5" name="TextBox 4">
            <a:extLst>
              <a:ext uri="{FF2B5EF4-FFF2-40B4-BE49-F238E27FC236}">
                <a16:creationId xmlns:a16="http://schemas.microsoft.com/office/drawing/2014/main" id="{0B5F5C8B-0285-AE2D-4394-A39892F9E18E}"/>
              </a:ext>
            </a:extLst>
          </p:cNvPr>
          <p:cNvSpPr txBox="1"/>
          <p:nvPr/>
        </p:nvSpPr>
        <p:spPr>
          <a:xfrm>
            <a:off x="653124" y="1518563"/>
            <a:ext cx="5606143" cy="523220"/>
          </a:xfrm>
          <a:prstGeom prst="rect">
            <a:avLst/>
          </a:prstGeom>
          <a:noFill/>
        </p:spPr>
        <p:txBody>
          <a:bodyPr wrap="square" rtlCol="0">
            <a:spAutoFit/>
          </a:bodyPr>
          <a:lstStyle/>
          <a:p>
            <a:pPr algn="ctr"/>
            <a:r>
              <a:rPr lang="en-US" sz="2800" dirty="0">
                <a:latin typeface="+mj-lt"/>
              </a:rPr>
              <a:t>MUSIC EMOTION RECOGNITION</a:t>
            </a:r>
          </a:p>
        </p:txBody>
      </p:sp>
      <p:sp>
        <p:nvSpPr>
          <p:cNvPr id="6" name="Google Shape;222;p33">
            <a:extLst>
              <a:ext uri="{FF2B5EF4-FFF2-40B4-BE49-F238E27FC236}">
                <a16:creationId xmlns:a16="http://schemas.microsoft.com/office/drawing/2014/main" id="{42B5F2BD-DBF0-30C6-9B72-1827CCDF3A79}"/>
              </a:ext>
            </a:extLst>
          </p:cNvPr>
          <p:cNvSpPr txBox="1">
            <a:spLocks/>
          </p:cNvSpPr>
          <p:nvPr/>
        </p:nvSpPr>
        <p:spPr>
          <a:xfrm>
            <a:off x="473528" y="179614"/>
            <a:ext cx="11326586" cy="996043"/>
          </a:xfrm>
          <a:prstGeom prst="rect">
            <a:avLst/>
          </a:prstGeom>
          <a:solidFill>
            <a:schemeClr val="accent1"/>
          </a:solidFill>
        </p:spPr>
        <p:txBody>
          <a:bodyPr spcFirstLastPara="1" vert="horz" wrap="square" lIns="91425" tIns="45700" rIns="91425" bIns="45700" rtlCol="0" anchor="ctr" anchorCtr="0">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dirty="0">
                <a:latin typeface="Arial"/>
                <a:ea typeface="Arial"/>
                <a:cs typeface="Arial"/>
                <a:sym typeface="Arial"/>
              </a:rPr>
              <a:t> What Are we Measuring?  </a:t>
            </a:r>
          </a:p>
        </p:txBody>
      </p:sp>
      <p:sp>
        <p:nvSpPr>
          <p:cNvPr id="8" name="TextBox 7">
            <a:extLst>
              <a:ext uri="{FF2B5EF4-FFF2-40B4-BE49-F238E27FC236}">
                <a16:creationId xmlns:a16="http://schemas.microsoft.com/office/drawing/2014/main" id="{D389A2B5-899D-FA06-75CD-7369E705D493}"/>
              </a:ext>
            </a:extLst>
          </p:cNvPr>
          <p:cNvSpPr txBox="1"/>
          <p:nvPr/>
        </p:nvSpPr>
        <p:spPr>
          <a:xfrm>
            <a:off x="8066314" y="1698171"/>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98AAECF8-872F-1E26-1846-D4666AFDFB36}"/>
              </a:ext>
            </a:extLst>
          </p:cNvPr>
          <p:cNvSpPr txBox="1"/>
          <p:nvPr/>
        </p:nvSpPr>
        <p:spPr>
          <a:xfrm>
            <a:off x="-10140070" y="2584299"/>
            <a:ext cx="8556171" cy="3046988"/>
          </a:xfrm>
          <a:prstGeom prst="rect">
            <a:avLst/>
          </a:prstGeom>
          <a:noFill/>
        </p:spPr>
        <p:txBody>
          <a:bodyPr wrap="square" rtlCol="0">
            <a:spAutoFit/>
          </a:bodyPr>
          <a:lstStyle/>
          <a:p>
            <a:r>
              <a:rPr lang="en-US" sz="2400" dirty="0"/>
              <a:t>Clarity of Instructions:</a:t>
            </a:r>
          </a:p>
          <a:p>
            <a:endParaRPr lang="en-US" sz="2400" dirty="0"/>
          </a:p>
          <a:p>
            <a:pPr marL="342900" indent="-342900">
              <a:buFont typeface="Arial" panose="020B0604020202020204" pitchFamily="34" charset="0"/>
              <a:buChar char="•"/>
            </a:pPr>
            <a:r>
              <a:rPr lang="en-US" sz="2400" dirty="0"/>
              <a:t>What is meant by “overall quality”?</a:t>
            </a:r>
          </a:p>
          <a:p>
            <a:pPr marL="800100" lvl="1" indent="-342900">
              <a:buFont typeface="Arial" panose="020B0604020202020204" pitchFamily="34" charset="0"/>
              <a:buChar char="•"/>
            </a:pPr>
            <a:r>
              <a:rPr lang="en-US" sz="2400" dirty="0"/>
              <a:t>success of isolation?</a:t>
            </a:r>
          </a:p>
          <a:p>
            <a:pPr marL="800100" lvl="1" indent="-342900">
              <a:buFont typeface="Arial" panose="020B0604020202020204" pitchFamily="34" charset="0"/>
              <a:buChar char="•"/>
            </a:pPr>
            <a:r>
              <a:rPr lang="en-US" sz="2400" dirty="0"/>
              <a:t>fidelity of the audio?</a:t>
            </a:r>
          </a:p>
          <a:p>
            <a:pPr marL="800100" lvl="1" indent="-342900">
              <a:buFont typeface="Arial" panose="020B0604020202020204" pitchFamily="34" charset="0"/>
              <a:buChar char="•"/>
            </a:pPr>
            <a:r>
              <a:rPr lang="en-US" sz="2400" dirty="0"/>
              <a:t>timbral purity/accuracy?</a:t>
            </a:r>
          </a:p>
          <a:p>
            <a:pPr marL="800100" lvl="1" indent="-342900">
              <a:buFont typeface="Arial" panose="020B0604020202020204" pitchFamily="34" charset="0"/>
              <a:buChar char="•"/>
            </a:pPr>
            <a:r>
              <a:rPr lang="en-US" sz="2400" dirty="0"/>
              <a:t>smoothness and continuity of the isolated track?</a:t>
            </a:r>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276847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F69EE-81F6-E001-282C-5FBDAE87C13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6C93624-12F3-0FC2-6FE9-AB66914AEF76}"/>
              </a:ext>
            </a:extLst>
          </p:cNvPr>
          <p:cNvSpPr/>
          <p:nvPr/>
        </p:nvSpPr>
        <p:spPr>
          <a:xfrm>
            <a:off x="-11364716" y="1289963"/>
            <a:ext cx="11326586" cy="5078185"/>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DBD529B-7B77-E620-2326-74D84E88AE17}"/>
              </a:ext>
            </a:extLst>
          </p:cNvPr>
          <p:cNvSpPr/>
          <p:nvPr/>
        </p:nvSpPr>
        <p:spPr>
          <a:xfrm>
            <a:off x="484388" y="1289962"/>
            <a:ext cx="11326586" cy="5078185"/>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79C2F7-D996-8151-7C13-7E5B9CC5EEB8}"/>
              </a:ext>
            </a:extLst>
          </p:cNvPr>
          <p:cNvSpPr txBox="1"/>
          <p:nvPr/>
        </p:nvSpPr>
        <p:spPr>
          <a:xfrm>
            <a:off x="-10940170" y="1518563"/>
            <a:ext cx="5143500" cy="523220"/>
          </a:xfrm>
          <a:prstGeom prst="rect">
            <a:avLst/>
          </a:prstGeom>
          <a:noFill/>
        </p:spPr>
        <p:txBody>
          <a:bodyPr wrap="square" rtlCol="0">
            <a:spAutoFit/>
          </a:bodyPr>
          <a:lstStyle/>
          <a:p>
            <a:pPr algn="ctr"/>
            <a:r>
              <a:rPr lang="en-US" sz="2800" dirty="0">
                <a:latin typeface="+mj-lt"/>
              </a:rPr>
              <a:t>SOURCE SEPARATION</a:t>
            </a:r>
          </a:p>
        </p:txBody>
      </p:sp>
      <p:sp>
        <p:nvSpPr>
          <p:cNvPr id="5" name="TextBox 4">
            <a:extLst>
              <a:ext uri="{FF2B5EF4-FFF2-40B4-BE49-F238E27FC236}">
                <a16:creationId xmlns:a16="http://schemas.microsoft.com/office/drawing/2014/main" id="{AE28592F-FB3B-C96C-F55B-933F00AD96C5}"/>
              </a:ext>
            </a:extLst>
          </p:cNvPr>
          <p:cNvSpPr txBox="1"/>
          <p:nvPr/>
        </p:nvSpPr>
        <p:spPr>
          <a:xfrm>
            <a:off x="653124" y="1518563"/>
            <a:ext cx="5606143" cy="523220"/>
          </a:xfrm>
          <a:prstGeom prst="rect">
            <a:avLst/>
          </a:prstGeom>
          <a:noFill/>
        </p:spPr>
        <p:txBody>
          <a:bodyPr wrap="square" rtlCol="0">
            <a:spAutoFit/>
          </a:bodyPr>
          <a:lstStyle/>
          <a:p>
            <a:pPr algn="ctr"/>
            <a:r>
              <a:rPr lang="en-US" sz="2800" dirty="0">
                <a:latin typeface="+mj-lt"/>
              </a:rPr>
              <a:t>MUSIC EMOTION RECOGNITION</a:t>
            </a:r>
          </a:p>
        </p:txBody>
      </p:sp>
      <p:sp>
        <p:nvSpPr>
          <p:cNvPr id="6" name="Google Shape;222;p33">
            <a:extLst>
              <a:ext uri="{FF2B5EF4-FFF2-40B4-BE49-F238E27FC236}">
                <a16:creationId xmlns:a16="http://schemas.microsoft.com/office/drawing/2014/main" id="{CC792256-2B88-E222-0E2D-CF28DC55553E}"/>
              </a:ext>
            </a:extLst>
          </p:cNvPr>
          <p:cNvSpPr txBox="1">
            <a:spLocks/>
          </p:cNvSpPr>
          <p:nvPr/>
        </p:nvSpPr>
        <p:spPr>
          <a:xfrm>
            <a:off x="473528" y="179614"/>
            <a:ext cx="11326586" cy="996043"/>
          </a:xfrm>
          <a:prstGeom prst="rect">
            <a:avLst/>
          </a:prstGeom>
          <a:solidFill>
            <a:schemeClr val="accent1"/>
          </a:solidFill>
        </p:spPr>
        <p:txBody>
          <a:bodyPr spcFirstLastPara="1" vert="horz" wrap="square" lIns="91425" tIns="45700" rIns="91425" bIns="45700" rtlCol="0" anchor="ctr" anchorCtr="0">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dirty="0">
                <a:latin typeface="Arial"/>
                <a:ea typeface="Arial"/>
                <a:cs typeface="Arial"/>
                <a:sym typeface="Arial"/>
              </a:rPr>
              <a:t> What Are we Measuring?  </a:t>
            </a:r>
          </a:p>
        </p:txBody>
      </p:sp>
      <p:sp>
        <p:nvSpPr>
          <p:cNvPr id="8" name="TextBox 7">
            <a:extLst>
              <a:ext uri="{FF2B5EF4-FFF2-40B4-BE49-F238E27FC236}">
                <a16:creationId xmlns:a16="http://schemas.microsoft.com/office/drawing/2014/main" id="{7DCE84A1-4284-72FB-59F5-B85B44CF2FE1}"/>
              </a:ext>
            </a:extLst>
          </p:cNvPr>
          <p:cNvSpPr txBox="1"/>
          <p:nvPr/>
        </p:nvSpPr>
        <p:spPr>
          <a:xfrm>
            <a:off x="8066314" y="1698171"/>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BFD0D0C7-8DE8-8266-197F-11DA774766A2}"/>
              </a:ext>
            </a:extLst>
          </p:cNvPr>
          <p:cNvSpPr txBox="1"/>
          <p:nvPr/>
        </p:nvSpPr>
        <p:spPr>
          <a:xfrm>
            <a:off x="-10140070" y="2584299"/>
            <a:ext cx="8556171" cy="3046988"/>
          </a:xfrm>
          <a:prstGeom prst="rect">
            <a:avLst/>
          </a:prstGeom>
          <a:noFill/>
        </p:spPr>
        <p:txBody>
          <a:bodyPr wrap="square" rtlCol="0">
            <a:spAutoFit/>
          </a:bodyPr>
          <a:lstStyle/>
          <a:p>
            <a:r>
              <a:rPr lang="en-US" sz="2400" dirty="0"/>
              <a:t>Clarity of Instructions:</a:t>
            </a:r>
          </a:p>
          <a:p>
            <a:endParaRPr lang="en-US" sz="2400" dirty="0"/>
          </a:p>
          <a:p>
            <a:pPr marL="342900" indent="-342900">
              <a:buFont typeface="Arial" panose="020B0604020202020204" pitchFamily="34" charset="0"/>
              <a:buChar char="•"/>
            </a:pPr>
            <a:r>
              <a:rPr lang="en-US" sz="2400" dirty="0"/>
              <a:t>What is meant by “overall quality”?</a:t>
            </a:r>
          </a:p>
          <a:p>
            <a:pPr marL="800100" lvl="1" indent="-342900">
              <a:buFont typeface="Arial" panose="020B0604020202020204" pitchFamily="34" charset="0"/>
              <a:buChar char="•"/>
            </a:pPr>
            <a:r>
              <a:rPr lang="en-US" sz="2400" dirty="0"/>
              <a:t>success of isolation?</a:t>
            </a:r>
          </a:p>
          <a:p>
            <a:pPr marL="800100" lvl="1" indent="-342900">
              <a:buFont typeface="Arial" panose="020B0604020202020204" pitchFamily="34" charset="0"/>
              <a:buChar char="•"/>
            </a:pPr>
            <a:r>
              <a:rPr lang="en-US" sz="2400" dirty="0"/>
              <a:t>fidelity of the audio?</a:t>
            </a:r>
          </a:p>
          <a:p>
            <a:pPr marL="800100" lvl="1" indent="-342900">
              <a:buFont typeface="Arial" panose="020B0604020202020204" pitchFamily="34" charset="0"/>
              <a:buChar char="•"/>
            </a:pPr>
            <a:r>
              <a:rPr lang="en-US" sz="2400" dirty="0"/>
              <a:t>timbral purity/accuracy?</a:t>
            </a:r>
          </a:p>
          <a:p>
            <a:pPr marL="800100" lvl="1" indent="-342900">
              <a:buFont typeface="Arial" panose="020B0604020202020204" pitchFamily="34" charset="0"/>
              <a:buChar char="•"/>
            </a:pPr>
            <a:r>
              <a:rPr lang="en-US" sz="2400" dirty="0"/>
              <a:t>smoothness and continuity of the isolated track?</a:t>
            </a:r>
          </a:p>
          <a:p>
            <a:pPr marL="800100" lvl="1" indent="-342900">
              <a:buFont typeface="Arial" panose="020B0604020202020204" pitchFamily="34" charset="0"/>
              <a:buChar char="•"/>
            </a:pPr>
            <a:endParaRPr lang="en-US" sz="2400" dirty="0"/>
          </a:p>
        </p:txBody>
      </p:sp>
      <p:graphicFrame>
        <p:nvGraphicFramePr>
          <p:cNvPr id="7" name="Table 6">
            <a:extLst>
              <a:ext uri="{FF2B5EF4-FFF2-40B4-BE49-F238E27FC236}">
                <a16:creationId xmlns:a16="http://schemas.microsoft.com/office/drawing/2014/main" id="{19D8EC7B-5539-E11D-9F65-4D20275C0068}"/>
              </a:ext>
            </a:extLst>
          </p:cNvPr>
          <p:cNvGraphicFramePr>
            <a:graphicFrameLocks noGrp="1"/>
          </p:cNvGraphicFramePr>
          <p:nvPr>
            <p:extLst>
              <p:ext uri="{D42A27DB-BD31-4B8C-83A1-F6EECF244321}">
                <p14:modId xmlns:p14="http://schemas.microsoft.com/office/powerpoint/2010/main" val="2398856751"/>
              </p:ext>
            </p:extLst>
          </p:nvPr>
        </p:nvGraphicFramePr>
        <p:xfrm>
          <a:off x="636814" y="2584299"/>
          <a:ext cx="11081658" cy="3457998"/>
        </p:xfrm>
        <a:graphic>
          <a:graphicData uri="http://schemas.openxmlformats.org/drawingml/2006/table">
            <a:tbl>
              <a:tblPr firstRow="1" bandRow="1">
                <a:tableStyleId>{5C22544A-7EE6-4342-B048-85BDC9FD1C3A}</a:tableStyleId>
              </a:tblPr>
              <a:tblGrid>
                <a:gridCol w="4261757">
                  <a:extLst>
                    <a:ext uri="{9D8B030D-6E8A-4147-A177-3AD203B41FA5}">
                      <a16:colId xmlns:a16="http://schemas.microsoft.com/office/drawing/2014/main" val="3737220298"/>
                    </a:ext>
                  </a:extLst>
                </a:gridCol>
                <a:gridCol w="3126015">
                  <a:extLst>
                    <a:ext uri="{9D8B030D-6E8A-4147-A177-3AD203B41FA5}">
                      <a16:colId xmlns:a16="http://schemas.microsoft.com/office/drawing/2014/main" val="1052904722"/>
                    </a:ext>
                  </a:extLst>
                </a:gridCol>
                <a:gridCol w="3693886">
                  <a:extLst>
                    <a:ext uri="{9D8B030D-6E8A-4147-A177-3AD203B41FA5}">
                      <a16:colId xmlns:a16="http://schemas.microsoft.com/office/drawing/2014/main" val="1606630822"/>
                    </a:ext>
                  </a:extLst>
                </a:gridCol>
              </a:tblGrid>
              <a:tr h="623358">
                <a:tc>
                  <a:txBody>
                    <a:bodyPr/>
                    <a:lstStyle/>
                    <a:p>
                      <a:pPr algn="l"/>
                      <a:r>
                        <a:rPr lang="en-US" sz="2400" b="0" dirty="0">
                          <a:ln>
                            <a:solidFill>
                              <a:sysClr val="windowText" lastClr="000000"/>
                            </a:solidFill>
                          </a:ln>
                          <a:solidFill>
                            <a:sysClr val="windowText" lastClr="000000"/>
                          </a:solidFill>
                          <a:latin typeface="Century Gothic" panose="020B0502020202020204" pitchFamily="34" charset="0"/>
                          <a:ea typeface="Roboto" panose="02000000000000000000" pitchFamily="2" charset="0"/>
                        </a:rPr>
                        <a:t>Types of Questions:</a:t>
                      </a: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l"/>
                      <a:r>
                        <a:rPr lang="en-US" sz="2400" b="0" dirty="0">
                          <a:ln>
                            <a:solidFill>
                              <a:sysClr val="windowText" lastClr="000000"/>
                            </a:solidFill>
                          </a:ln>
                          <a:solidFill>
                            <a:sysClr val="windowText" lastClr="000000"/>
                          </a:solidFill>
                          <a:latin typeface="Century Gothic" panose="020B0502020202020204" pitchFamily="34" charset="0"/>
                        </a:rPr>
                        <a:t>Pros</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en-US" sz="2400" b="0" dirty="0">
                          <a:ln>
                            <a:solidFill>
                              <a:sysClr val="windowText" lastClr="000000"/>
                            </a:solidFill>
                          </a:ln>
                          <a:solidFill>
                            <a:sysClr val="windowText" lastClr="000000"/>
                          </a:solidFill>
                          <a:latin typeface="Century Gothic" panose="020B0502020202020204" pitchFamily="34" charset="0"/>
                        </a:rPr>
                        <a:t>Cons</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6941405"/>
                  </a:ext>
                </a:extLst>
              </a:tr>
              <a:tr h="370840">
                <a:tc>
                  <a:txBody>
                    <a:bodyPr/>
                    <a:lstStyle/>
                    <a:p>
                      <a:r>
                        <a:rPr lang="en-US" b="0" dirty="0">
                          <a:ln>
                            <a:solidFill>
                              <a:sysClr val="windowText" lastClr="000000"/>
                            </a:solidFill>
                          </a:ln>
                          <a:solidFill>
                            <a:sysClr val="windowText" lastClr="000000"/>
                          </a:solidFill>
                          <a:latin typeface="Century Gothic" panose="020B0502020202020204" pitchFamily="34" charset="0"/>
                        </a:rPr>
                        <a:t>Rate each file on a 0 - 7 scale for [various discrete emotions]…</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data for each emotion; (likely) normal-</a:t>
                      </a:r>
                      <a:r>
                        <a:rPr lang="en-US" b="0" dirty="0" err="1">
                          <a:ln>
                            <a:solidFill>
                              <a:sysClr val="windowText" lastClr="000000"/>
                            </a:solidFill>
                          </a:ln>
                          <a:solidFill>
                            <a:sysClr val="windowText" lastClr="000000"/>
                          </a:solidFill>
                          <a:latin typeface="Century Gothic" panose="020B0502020202020204" pitchFamily="34" charset="0"/>
                        </a:rPr>
                        <a:t>ish</a:t>
                      </a:r>
                      <a:r>
                        <a:rPr lang="en-US" b="0" dirty="0">
                          <a:ln>
                            <a:solidFill>
                              <a:sysClr val="windowText" lastClr="000000"/>
                            </a:solidFill>
                          </a:ln>
                          <a:solidFill>
                            <a:sysClr val="windowText" lastClr="000000"/>
                          </a:solidFill>
                          <a:latin typeface="Century Gothic" panose="020B0502020202020204" pitchFamily="34" charset="0"/>
                        </a:rPr>
                        <a:t> data; detailed</a:t>
                      </a:r>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Challenging; more variation in responses; takes longer</a:t>
                      </a:r>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0840553"/>
                  </a:ext>
                </a:extLst>
              </a:tr>
              <a:tr h="370840">
                <a:tc>
                  <a:txBody>
                    <a:bodyPr/>
                    <a:lstStyle/>
                    <a:p>
                      <a:r>
                        <a:rPr lang="en-US" b="0" dirty="0">
                          <a:ln>
                            <a:solidFill>
                              <a:sysClr val="windowText" lastClr="000000"/>
                            </a:solidFill>
                          </a:ln>
                          <a:solidFill>
                            <a:sysClr val="windowText" lastClr="000000"/>
                          </a:solidFill>
                          <a:latin typeface="Century Gothic" panose="020B0502020202020204" pitchFamily="34" charset="0"/>
                        </a:rPr>
                        <a:t>Choose one/all the emotion words that apply [select task]</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Faster and easier than other options; binary</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Experimenter-selected vocab (bias?)</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6765880"/>
                  </a:ext>
                </a:extLst>
              </a:tr>
              <a:tr h="370840">
                <a:tc>
                  <a:txBody>
                    <a:bodyPr/>
                    <a:lstStyle/>
                    <a:p>
                      <a:r>
                        <a:rPr lang="en-US" b="0" dirty="0">
                          <a:ln>
                            <a:solidFill>
                              <a:sysClr val="windowText" lastClr="000000"/>
                            </a:solidFill>
                          </a:ln>
                          <a:solidFill>
                            <a:sysClr val="windowText" lastClr="000000"/>
                          </a:solidFill>
                          <a:latin typeface="Century Gothic" panose="020B0502020202020204" pitchFamily="34" charset="0"/>
                        </a:rPr>
                        <a:t>Name the emotion term [free response]</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Individualized (inclusive)</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Messy to analyze</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8947393"/>
                  </a:ext>
                </a:extLst>
              </a:tr>
              <a:tr h="370840">
                <a:tc>
                  <a:txBody>
                    <a:bodyPr/>
                    <a:lstStyle/>
                    <a:p>
                      <a:r>
                        <a:rPr lang="en-US" b="0" dirty="0">
                          <a:ln>
                            <a:solidFill>
                              <a:sysClr val="windowText" lastClr="000000"/>
                            </a:solidFill>
                          </a:ln>
                          <a:solidFill>
                            <a:sysClr val="windowText" lastClr="000000"/>
                          </a:solidFill>
                          <a:latin typeface="Century Gothic" panose="020B0502020202020204" pitchFamily="34" charset="0"/>
                        </a:rPr>
                        <a:t>Rate valence &amp; arousal in 2D space</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Simplicity, common benchmark</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a:ln>
                            <a:solidFill>
                              <a:sysClr val="windowText" lastClr="000000"/>
                            </a:solidFill>
                          </a:ln>
                          <a:solidFill>
                            <a:sysClr val="windowText" lastClr="000000"/>
                          </a:solidFill>
                          <a:latin typeface="Century Gothic" panose="020B0502020202020204" pitchFamily="34" charset="0"/>
                        </a:rPr>
                        <a:t>Less intuitive; more variation; potentially limiting</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6252750"/>
                  </a:ext>
                </a:extLst>
              </a:tr>
            </a:tbl>
          </a:graphicData>
        </a:graphic>
      </p:graphicFrame>
    </p:spTree>
    <p:extLst>
      <p:ext uri="{BB962C8B-B14F-4D97-AF65-F5344CB8AC3E}">
        <p14:creationId xmlns:p14="http://schemas.microsoft.com/office/powerpoint/2010/main" val="1347414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31934-99C8-043C-2948-AD415EFAA1B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943B4A6-1B36-FC85-028F-7DCFD852DA4D}"/>
              </a:ext>
            </a:extLst>
          </p:cNvPr>
          <p:cNvSpPr/>
          <p:nvPr/>
        </p:nvSpPr>
        <p:spPr>
          <a:xfrm>
            <a:off x="-11336010" y="1289963"/>
            <a:ext cx="11326586" cy="5078185"/>
          </a:xfrm>
          <a:prstGeom prst="rect">
            <a:avLst/>
          </a:prstGeom>
          <a:solidFill>
            <a:schemeClr val="accent6">
              <a:lumMod val="60000"/>
              <a:lumOff val="4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8AB528-5409-8AA3-CA96-E380B7D69170}"/>
              </a:ext>
            </a:extLst>
          </p:cNvPr>
          <p:cNvSpPr/>
          <p:nvPr/>
        </p:nvSpPr>
        <p:spPr>
          <a:xfrm>
            <a:off x="473902" y="1289962"/>
            <a:ext cx="11326586" cy="5078185"/>
          </a:xfrm>
          <a:prstGeom prst="rect">
            <a:avLst/>
          </a:prstGeom>
          <a:solidFill>
            <a:schemeClr val="accent2">
              <a:lumMod val="40000"/>
              <a:lumOff val="60000"/>
              <a:alpha val="5795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321E445-AE40-EC7C-D983-9621D5CFE5E5}"/>
              </a:ext>
            </a:extLst>
          </p:cNvPr>
          <p:cNvSpPr txBox="1"/>
          <p:nvPr/>
        </p:nvSpPr>
        <p:spPr>
          <a:xfrm>
            <a:off x="551198" y="1518563"/>
            <a:ext cx="5606143" cy="523220"/>
          </a:xfrm>
          <a:prstGeom prst="rect">
            <a:avLst/>
          </a:prstGeom>
          <a:noFill/>
        </p:spPr>
        <p:txBody>
          <a:bodyPr wrap="square" rtlCol="0">
            <a:spAutoFit/>
          </a:bodyPr>
          <a:lstStyle/>
          <a:p>
            <a:pPr algn="ctr"/>
            <a:r>
              <a:rPr lang="en-US" sz="2800" dirty="0">
                <a:latin typeface="+mj-lt"/>
              </a:rPr>
              <a:t>MUSIC EMOTION RECOGNITION</a:t>
            </a:r>
          </a:p>
        </p:txBody>
      </p:sp>
      <p:sp>
        <p:nvSpPr>
          <p:cNvPr id="6" name="Google Shape;222;p33">
            <a:extLst>
              <a:ext uri="{FF2B5EF4-FFF2-40B4-BE49-F238E27FC236}">
                <a16:creationId xmlns:a16="http://schemas.microsoft.com/office/drawing/2014/main" id="{B06C67DB-4CBC-5FCA-0B30-E286804B0577}"/>
              </a:ext>
            </a:extLst>
          </p:cNvPr>
          <p:cNvSpPr txBox="1">
            <a:spLocks/>
          </p:cNvSpPr>
          <p:nvPr/>
        </p:nvSpPr>
        <p:spPr>
          <a:xfrm>
            <a:off x="473528" y="179614"/>
            <a:ext cx="11326586" cy="996043"/>
          </a:xfrm>
          <a:prstGeom prst="rect">
            <a:avLst/>
          </a:prstGeom>
          <a:solidFill>
            <a:schemeClr val="accent1"/>
          </a:solidFill>
        </p:spPr>
        <p:txBody>
          <a:bodyPr spcFirstLastPara="1" vert="horz" wrap="square" lIns="91425" tIns="45700" rIns="91425" bIns="45700" rtlCol="0" anchor="ctr" anchorCtr="0">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dirty="0">
                <a:latin typeface="Arial"/>
                <a:ea typeface="Arial"/>
                <a:cs typeface="Arial"/>
                <a:sym typeface="Arial"/>
              </a:rPr>
              <a:t> What Are we Measuring?  </a:t>
            </a:r>
          </a:p>
        </p:txBody>
      </p:sp>
      <p:sp>
        <p:nvSpPr>
          <p:cNvPr id="8" name="TextBox 7">
            <a:extLst>
              <a:ext uri="{FF2B5EF4-FFF2-40B4-BE49-F238E27FC236}">
                <a16:creationId xmlns:a16="http://schemas.microsoft.com/office/drawing/2014/main" id="{53FF3DF0-692D-3265-4E35-B43B27052D03}"/>
              </a:ext>
            </a:extLst>
          </p:cNvPr>
          <p:cNvSpPr txBox="1"/>
          <p:nvPr/>
        </p:nvSpPr>
        <p:spPr>
          <a:xfrm>
            <a:off x="8066314" y="1698171"/>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0F84D765-8429-47AD-DED6-0AC554B9ACEF}"/>
              </a:ext>
            </a:extLst>
          </p:cNvPr>
          <p:cNvSpPr txBox="1"/>
          <p:nvPr/>
        </p:nvSpPr>
        <p:spPr>
          <a:xfrm>
            <a:off x="1457814" y="2584299"/>
            <a:ext cx="8556171" cy="3539430"/>
          </a:xfrm>
          <a:prstGeom prst="rect">
            <a:avLst/>
          </a:prstGeom>
          <a:noFill/>
        </p:spPr>
        <p:txBody>
          <a:bodyPr wrap="square" rtlCol="0">
            <a:spAutoFit/>
          </a:bodyPr>
          <a:lstStyle/>
          <a:p>
            <a:r>
              <a:rPr lang="en-US" sz="2800" dirty="0"/>
              <a:t>Clarity of Instructions:</a:t>
            </a:r>
          </a:p>
          <a:p>
            <a:endParaRPr lang="en-US" sz="2800" dirty="0"/>
          </a:p>
          <a:p>
            <a:pPr marL="342900" indent="-342900">
              <a:buFont typeface="Arial" panose="020B0604020202020204" pitchFamily="34" charset="0"/>
              <a:buChar char="•"/>
            </a:pPr>
            <a:r>
              <a:rPr lang="en-US" sz="2800" dirty="0"/>
              <a:t>What is meant by “emotion”?</a:t>
            </a:r>
          </a:p>
          <a:p>
            <a:pPr marL="800100" lvl="1" indent="-342900">
              <a:buFont typeface="Arial" panose="020B0604020202020204" pitchFamily="34" charset="0"/>
              <a:buChar char="•"/>
            </a:pPr>
            <a:r>
              <a:rPr lang="en-US" sz="2800" b="1" dirty="0">
                <a:solidFill>
                  <a:schemeClr val="accent2"/>
                </a:solidFill>
              </a:rPr>
              <a:t>Felt versus perceived</a:t>
            </a:r>
          </a:p>
          <a:p>
            <a:pPr marL="800100" lvl="1" indent="-342900">
              <a:buFont typeface="Arial" panose="020B0604020202020204" pitchFamily="34" charset="0"/>
              <a:buChar char="•"/>
            </a:pPr>
            <a:r>
              <a:rPr lang="en-US" sz="2800" dirty="0"/>
              <a:t>Relation to mood</a:t>
            </a:r>
          </a:p>
          <a:p>
            <a:pPr marL="800100" lvl="1" indent="-342900">
              <a:buFont typeface="Arial" panose="020B0604020202020204" pitchFamily="34" charset="0"/>
              <a:buChar char="•"/>
            </a:pPr>
            <a:r>
              <a:rPr lang="en-US" sz="2800" dirty="0"/>
              <a:t>Categorical vs dimensional</a:t>
            </a:r>
          </a:p>
          <a:p>
            <a:pPr marL="800100" lvl="1" indent="-342900">
              <a:buFont typeface="Arial" panose="020B0604020202020204" pitchFamily="34" charset="0"/>
              <a:buChar char="•"/>
            </a:pPr>
            <a:endParaRPr lang="en-US" sz="2800" dirty="0"/>
          </a:p>
          <a:p>
            <a:pPr marL="800100" lvl="1"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969060544"/>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B6F13204-A99A-442D-0404-20BC7666999D}"/>
            </a:ext>
          </a:extLst>
        </p:cNvPr>
        <p:cNvGrpSpPr/>
        <p:nvPr/>
      </p:nvGrpSpPr>
      <p:grpSpPr>
        <a:xfrm>
          <a:off x="0" y="0"/>
          <a:ext cx="0" cy="0"/>
          <a:chOff x="0" y="0"/>
          <a:chExt cx="0" cy="0"/>
        </a:xfrm>
      </p:grpSpPr>
      <p:sp>
        <p:nvSpPr>
          <p:cNvPr id="222" name="Google Shape;222;p33">
            <a:extLst>
              <a:ext uri="{FF2B5EF4-FFF2-40B4-BE49-F238E27FC236}">
                <a16:creationId xmlns:a16="http://schemas.microsoft.com/office/drawing/2014/main" id="{465CB709-10BA-A36D-69CB-A2456262AD0F}"/>
              </a:ext>
            </a:extLst>
          </p:cNvPr>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rmAutofit/>
          </a:bodyPr>
          <a:lstStyle/>
          <a:p>
            <a:pPr>
              <a:spcBef>
                <a:spcPts val="0"/>
              </a:spcBef>
            </a:pPr>
            <a:r>
              <a:rPr lang="en-US" sz="3600" dirty="0">
                <a:latin typeface="Arial"/>
                <a:ea typeface="Arial"/>
                <a:cs typeface="Arial"/>
                <a:sym typeface="Arial"/>
              </a:rPr>
              <a:t>What Are we Measuring?</a:t>
            </a:r>
            <a:endParaRPr sz="3600" dirty="0">
              <a:latin typeface="Arial"/>
              <a:ea typeface="Arial"/>
              <a:cs typeface="Arial"/>
              <a:sym typeface="Arial"/>
            </a:endParaRPr>
          </a:p>
        </p:txBody>
      </p:sp>
      <p:pic>
        <p:nvPicPr>
          <p:cNvPr id="3" name="Graphic 2">
            <a:extLst>
              <a:ext uri="{FF2B5EF4-FFF2-40B4-BE49-F238E27FC236}">
                <a16:creationId xmlns:a16="http://schemas.microsoft.com/office/drawing/2014/main" id="{1350ACD5-E190-7276-740A-713F1DD6A8DF}"/>
              </a:ext>
            </a:extLst>
          </p:cNvPr>
          <p:cNvPicPr>
            <a:picLocks noChangeAspect="1"/>
          </p:cNvPicPr>
          <p:nvPr/>
        </p:nvPicPr>
        <p:blipFill>
          <a:blip r:embed="rId3">
            <a:extLst>
              <a:ext uri="{96DAC541-7B7A-43D3-8B79-37D633B846F1}">
                <asvg:svgBlip xmlns:asvg="http://schemas.microsoft.com/office/drawing/2016/SVG/main" r:embed="rId4"/>
              </a:ext>
            </a:extLst>
          </a:blip>
          <a:srcRect t="3243"/>
          <a:stretch/>
        </p:blipFill>
        <p:spPr>
          <a:xfrm>
            <a:off x="9300085" y="1825625"/>
            <a:ext cx="2274790" cy="3247416"/>
          </a:xfrm>
          <a:prstGeom prst="rect">
            <a:avLst/>
          </a:prstGeom>
        </p:spPr>
      </p:pic>
      <p:sp>
        <p:nvSpPr>
          <p:cNvPr id="223" name="Google Shape;223;p33">
            <a:extLst>
              <a:ext uri="{FF2B5EF4-FFF2-40B4-BE49-F238E27FC236}">
                <a16:creationId xmlns:a16="http://schemas.microsoft.com/office/drawing/2014/main" id="{45D0C8B8-E973-6187-F092-68A54002F28C}"/>
              </a:ext>
            </a:extLst>
          </p:cNvPr>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rmAutofit/>
          </a:bodyPr>
          <a:lstStyle/>
          <a:p>
            <a:pPr>
              <a:spcBef>
                <a:spcPts val="1000"/>
              </a:spcBef>
              <a:spcAft>
                <a:spcPts val="0"/>
              </a:spcAft>
            </a:pPr>
            <a:r>
              <a:rPr lang="en-CA" sz="3200" dirty="0"/>
              <a:t>Scale and unit of measure</a:t>
            </a:r>
          </a:p>
          <a:p>
            <a:pPr marL="0" indent="0">
              <a:spcBef>
                <a:spcPts val="1000"/>
              </a:spcBef>
              <a:spcAft>
                <a:spcPts val="0"/>
              </a:spcAft>
              <a:buNone/>
            </a:pPr>
            <a:endParaRPr sz="3200" dirty="0"/>
          </a:p>
        </p:txBody>
      </p:sp>
      <p:sp>
        <p:nvSpPr>
          <p:cNvPr id="2" name="Rectangle 1">
            <a:extLst>
              <a:ext uri="{FF2B5EF4-FFF2-40B4-BE49-F238E27FC236}">
                <a16:creationId xmlns:a16="http://schemas.microsoft.com/office/drawing/2014/main" id="{2175D25A-C240-234F-FB2B-B0BF73CB6AB6}"/>
              </a:ext>
            </a:extLst>
          </p:cNvPr>
          <p:cNvSpPr/>
          <p:nvPr/>
        </p:nvSpPr>
        <p:spPr>
          <a:xfrm>
            <a:off x="493775" y="2724912"/>
            <a:ext cx="2920257" cy="3584448"/>
          </a:xfrm>
          <a:prstGeom prst="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A2ED578-6E55-A976-97A7-75F2EB8EB5B5}"/>
              </a:ext>
            </a:extLst>
          </p:cNvPr>
          <p:cNvSpPr/>
          <p:nvPr/>
        </p:nvSpPr>
        <p:spPr>
          <a:xfrm>
            <a:off x="3517119" y="2724912"/>
            <a:ext cx="2920257" cy="3584448"/>
          </a:xfrm>
          <a:prstGeom prst="rect">
            <a:avLst/>
          </a:prstGeom>
          <a:solidFill>
            <a:schemeClr val="accent2">
              <a:alpha val="4907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4FC316A-A58F-2CF0-0931-9DB6D608C64C}"/>
              </a:ext>
            </a:extLst>
          </p:cNvPr>
          <p:cNvSpPr/>
          <p:nvPr/>
        </p:nvSpPr>
        <p:spPr>
          <a:xfrm>
            <a:off x="6519720" y="2724912"/>
            <a:ext cx="2920256" cy="3584448"/>
          </a:xfrm>
          <a:prstGeom prst="rect">
            <a:avLst/>
          </a:prstGeom>
          <a:solidFill>
            <a:schemeClr val="accent4">
              <a:alpha val="498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1987CA-7869-B94C-B117-246091A0248F}"/>
              </a:ext>
            </a:extLst>
          </p:cNvPr>
          <p:cNvSpPr txBox="1"/>
          <p:nvPr/>
        </p:nvSpPr>
        <p:spPr>
          <a:xfrm>
            <a:off x="3545950" y="2724912"/>
            <a:ext cx="3115829" cy="369332"/>
          </a:xfrm>
          <a:prstGeom prst="rect">
            <a:avLst/>
          </a:prstGeom>
          <a:noFill/>
        </p:spPr>
        <p:txBody>
          <a:bodyPr wrap="square" rtlCol="0">
            <a:spAutoFit/>
          </a:bodyPr>
          <a:lstStyle/>
          <a:p>
            <a:r>
              <a:rPr lang="en-US" dirty="0"/>
              <a:t>Continuous vs. Discrete data</a:t>
            </a:r>
          </a:p>
        </p:txBody>
      </p:sp>
      <p:sp>
        <p:nvSpPr>
          <p:cNvPr id="7" name="TextBox 6">
            <a:extLst>
              <a:ext uri="{FF2B5EF4-FFF2-40B4-BE49-F238E27FC236}">
                <a16:creationId xmlns:a16="http://schemas.microsoft.com/office/drawing/2014/main" id="{3D45B67A-1BA3-7C27-7F17-A3797B9B4545}"/>
              </a:ext>
            </a:extLst>
          </p:cNvPr>
          <p:cNvSpPr txBox="1"/>
          <p:nvPr/>
        </p:nvSpPr>
        <p:spPr>
          <a:xfrm>
            <a:off x="6817675" y="2728484"/>
            <a:ext cx="3115829" cy="369332"/>
          </a:xfrm>
          <a:prstGeom prst="rect">
            <a:avLst/>
          </a:prstGeom>
          <a:noFill/>
        </p:spPr>
        <p:txBody>
          <a:bodyPr wrap="square" rtlCol="0">
            <a:spAutoFit/>
          </a:bodyPr>
          <a:lstStyle/>
          <a:p>
            <a:r>
              <a:rPr lang="en-US" dirty="0"/>
              <a:t>Unit of Measurement</a:t>
            </a:r>
          </a:p>
        </p:txBody>
      </p:sp>
      <p:sp>
        <p:nvSpPr>
          <p:cNvPr id="8" name="TextBox 7">
            <a:extLst>
              <a:ext uri="{FF2B5EF4-FFF2-40B4-BE49-F238E27FC236}">
                <a16:creationId xmlns:a16="http://schemas.microsoft.com/office/drawing/2014/main" id="{B9D46BC9-678B-3FA5-DD29-3381B981057E}"/>
              </a:ext>
            </a:extLst>
          </p:cNvPr>
          <p:cNvSpPr txBox="1"/>
          <p:nvPr/>
        </p:nvSpPr>
        <p:spPr>
          <a:xfrm>
            <a:off x="907644" y="2724912"/>
            <a:ext cx="3115829" cy="369332"/>
          </a:xfrm>
          <a:prstGeom prst="rect">
            <a:avLst/>
          </a:prstGeom>
          <a:noFill/>
        </p:spPr>
        <p:txBody>
          <a:bodyPr wrap="square" rtlCol="0">
            <a:spAutoFit/>
          </a:bodyPr>
          <a:lstStyle/>
          <a:p>
            <a:r>
              <a:rPr lang="en-US" dirty="0"/>
              <a:t>Measurement Scales</a:t>
            </a:r>
          </a:p>
        </p:txBody>
      </p:sp>
      <p:sp>
        <p:nvSpPr>
          <p:cNvPr id="9" name="TextBox 8">
            <a:extLst>
              <a:ext uri="{FF2B5EF4-FFF2-40B4-BE49-F238E27FC236}">
                <a16:creationId xmlns:a16="http://schemas.microsoft.com/office/drawing/2014/main" id="{8C8A6EB5-51A3-2919-EA03-E7D4D5362B5C}"/>
              </a:ext>
            </a:extLst>
          </p:cNvPr>
          <p:cNvSpPr txBox="1"/>
          <p:nvPr/>
        </p:nvSpPr>
        <p:spPr>
          <a:xfrm>
            <a:off x="527908" y="3178308"/>
            <a:ext cx="3018042" cy="2931572"/>
          </a:xfrm>
          <a:prstGeom prst="rect">
            <a:avLst/>
          </a:prstGeom>
          <a:noFill/>
        </p:spPr>
        <p:txBody>
          <a:bodyPr wrap="square" rtlCol="0">
            <a:spAutoFit/>
          </a:bodyPr>
          <a:lstStyle/>
          <a:p>
            <a:pPr>
              <a:lnSpc>
                <a:spcPct val="90000"/>
              </a:lnSpc>
              <a:spcAft>
                <a:spcPts val="900"/>
              </a:spcAft>
            </a:pPr>
            <a:r>
              <a:rPr lang="en-US" sz="2000" b="1" dirty="0">
                <a:solidFill>
                  <a:schemeClr val="bg1"/>
                </a:solidFill>
              </a:rPr>
              <a:t>Nominal</a:t>
            </a:r>
            <a:r>
              <a:rPr lang="en-US" sz="2000" dirty="0">
                <a:solidFill>
                  <a:schemeClr val="bg1"/>
                </a:solidFill>
              </a:rPr>
              <a:t>: </a:t>
            </a:r>
            <a:r>
              <a:rPr lang="en-US" sz="2000" dirty="0"/>
              <a:t>categories with no order (e.g., genres)</a:t>
            </a:r>
          </a:p>
          <a:p>
            <a:pPr>
              <a:lnSpc>
                <a:spcPct val="90000"/>
              </a:lnSpc>
              <a:spcAft>
                <a:spcPts val="900"/>
              </a:spcAft>
            </a:pPr>
            <a:r>
              <a:rPr lang="en-US" sz="2000" b="1" dirty="0">
                <a:solidFill>
                  <a:schemeClr val="bg1"/>
                </a:solidFill>
              </a:rPr>
              <a:t>Ordinal</a:t>
            </a:r>
            <a:r>
              <a:rPr lang="en-US" sz="2000" dirty="0">
                <a:solidFill>
                  <a:schemeClr val="bg1"/>
                </a:solidFill>
              </a:rPr>
              <a:t>: </a:t>
            </a:r>
            <a:r>
              <a:rPr lang="en-US" sz="2000" dirty="0"/>
              <a:t>rank order (e.g., disagree, neutral, agree)</a:t>
            </a:r>
          </a:p>
          <a:p>
            <a:pPr>
              <a:lnSpc>
                <a:spcPct val="90000"/>
              </a:lnSpc>
              <a:spcAft>
                <a:spcPts val="900"/>
              </a:spcAft>
            </a:pPr>
            <a:r>
              <a:rPr lang="en-US" sz="2000" b="1" dirty="0">
                <a:solidFill>
                  <a:schemeClr val="bg1"/>
                </a:solidFill>
              </a:rPr>
              <a:t>Interval</a:t>
            </a:r>
            <a:r>
              <a:rPr lang="en-US" sz="2000" dirty="0">
                <a:solidFill>
                  <a:schemeClr val="bg1"/>
                </a:solidFill>
              </a:rPr>
              <a:t>: </a:t>
            </a:r>
            <a:r>
              <a:rPr lang="en-US" sz="2000" dirty="0"/>
              <a:t>equal intervals but no zero (e.g., dates, IQ</a:t>
            </a:r>
          </a:p>
          <a:p>
            <a:pPr>
              <a:lnSpc>
                <a:spcPct val="90000"/>
              </a:lnSpc>
              <a:spcAft>
                <a:spcPts val="900"/>
              </a:spcAft>
            </a:pPr>
            <a:r>
              <a:rPr lang="en-US" sz="2000" b="1" dirty="0">
                <a:solidFill>
                  <a:schemeClr val="bg1"/>
                </a:solidFill>
              </a:rPr>
              <a:t>Ratio</a:t>
            </a:r>
            <a:r>
              <a:rPr lang="en-US" sz="2000" dirty="0">
                <a:solidFill>
                  <a:schemeClr val="bg1"/>
                </a:solidFill>
              </a:rPr>
              <a:t>: </a:t>
            </a:r>
            <a:r>
              <a:rPr lang="en-US" sz="2000" dirty="0"/>
              <a:t>same as interval but meaningful zero (e.g., time taken)</a:t>
            </a:r>
          </a:p>
        </p:txBody>
      </p:sp>
      <p:sp>
        <p:nvSpPr>
          <p:cNvPr id="10" name="TextBox 9">
            <a:extLst>
              <a:ext uri="{FF2B5EF4-FFF2-40B4-BE49-F238E27FC236}">
                <a16:creationId xmlns:a16="http://schemas.microsoft.com/office/drawing/2014/main" id="{D6C34294-29FB-FA9E-0893-621663482DD5}"/>
              </a:ext>
            </a:extLst>
          </p:cNvPr>
          <p:cNvSpPr txBox="1"/>
          <p:nvPr/>
        </p:nvSpPr>
        <p:spPr>
          <a:xfrm>
            <a:off x="3545950" y="3111363"/>
            <a:ext cx="2891426" cy="2700739"/>
          </a:xfrm>
          <a:prstGeom prst="rect">
            <a:avLst/>
          </a:prstGeom>
          <a:noFill/>
        </p:spPr>
        <p:txBody>
          <a:bodyPr wrap="square" rtlCol="0">
            <a:spAutoFit/>
          </a:bodyPr>
          <a:lstStyle/>
          <a:p>
            <a:pPr>
              <a:lnSpc>
                <a:spcPct val="90000"/>
              </a:lnSpc>
              <a:spcAft>
                <a:spcPts val="900"/>
              </a:spcAft>
            </a:pPr>
            <a:r>
              <a:rPr lang="en-US" sz="2000" b="1" dirty="0">
                <a:solidFill>
                  <a:schemeClr val="bg1"/>
                </a:solidFill>
              </a:rPr>
              <a:t>Continuous: </a:t>
            </a:r>
            <a:r>
              <a:rPr lang="en-US" sz="2000" dirty="0"/>
              <a:t>any unbounded (or bounded) value; highly precise (e.g., time, heart rate)</a:t>
            </a:r>
          </a:p>
          <a:p>
            <a:pPr>
              <a:lnSpc>
                <a:spcPct val="90000"/>
              </a:lnSpc>
              <a:spcAft>
                <a:spcPts val="900"/>
              </a:spcAft>
            </a:pPr>
            <a:r>
              <a:rPr lang="en-US" sz="2000" b="1" dirty="0">
                <a:solidFill>
                  <a:schemeClr val="bg1"/>
                </a:solidFill>
              </a:rPr>
              <a:t>Discrete: </a:t>
            </a:r>
            <a:r>
              <a:rPr lang="en-US" sz="2000" dirty="0"/>
              <a:t>distinct, separate values; often counts of items (e.g., key signatures, instrument labels, distributions)</a:t>
            </a:r>
          </a:p>
        </p:txBody>
      </p:sp>
      <p:sp>
        <p:nvSpPr>
          <p:cNvPr id="11" name="TextBox 10">
            <a:extLst>
              <a:ext uri="{FF2B5EF4-FFF2-40B4-BE49-F238E27FC236}">
                <a16:creationId xmlns:a16="http://schemas.microsoft.com/office/drawing/2014/main" id="{D7C2493F-D3B2-9A5A-3ACC-B3E986C653E0}"/>
              </a:ext>
            </a:extLst>
          </p:cNvPr>
          <p:cNvSpPr txBox="1"/>
          <p:nvPr/>
        </p:nvSpPr>
        <p:spPr>
          <a:xfrm>
            <a:off x="6565736" y="3114664"/>
            <a:ext cx="2866267" cy="2885405"/>
          </a:xfrm>
          <a:prstGeom prst="rect">
            <a:avLst/>
          </a:prstGeom>
          <a:noFill/>
        </p:spPr>
        <p:txBody>
          <a:bodyPr wrap="square" rtlCol="0">
            <a:spAutoFit/>
          </a:bodyPr>
          <a:lstStyle/>
          <a:p>
            <a:pPr>
              <a:lnSpc>
                <a:spcPct val="90000"/>
              </a:lnSpc>
              <a:spcAft>
                <a:spcPts val="900"/>
              </a:spcAft>
            </a:pPr>
            <a:r>
              <a:rPr lang="en-US" sz="2000" b="1" dirty="0"/>
              <a:t>The </a:t>
            </a:r>
            <a:r>
              <a:rPr lang="en-US" sz="2000" b="1" dirty="0">
                <a:solidFill>
                  <a:schemeClr val="bg1"/>
                </a:solidFill>
              </a:rPr>
              <a:t>magnitude</a:t>
            </a:r>
            <a:r>
              <a:rPr lang="en-US" sz="2000" b="1" dirty="0"/>
              <a:t> of the measure</a:t>
            </a:r>
            <a:endParaRPr lang="en-US" sz="2000" dirty="0"/>
          </a:p>
          <a:p>
            <a:pPr>
              <a:lnSpc>
                <a:spcPct val="90000"/>
              </a:lnSpc>
              <a:spcAft>
                <a:spcPts val="900"/>
              </a:spcAft>
            </a:pPr>
            <a:r>
              <a:rPr lang="en-US" sz="2000" b="1" dirty="0">
                <a:solidFill>
                  <a:schemeClr val="bg1"/>
                </a:solidFill>
              </a:rPr>
              <a:t>Examples:</a:t>
            </a:r>
          </a:p>
          <a:p>
            <a:pPr marL="342900" indent="-342900">
              <a:lnSpc>
                <a:spcPct val="90000"/>
              </a:lnSpc>
              <a:spcAft>
                <a:spcPts val="900"/>
              </a:spcAft>
              <a:buFont typeface="Arial" panose="020B0604020202020204" pitchFamily="34" charset="0"/>
              <a:buChar char="•"/>
            </a:pPr>
            <a:r>
              <a:rPr lang="en-US" sz="2000" dirty="0"/>
              <a:t>Decibels</a:t>
            </a:r>
          </a:p>
          <a:p>
            <a:pPr marL="342900" indent="-342900">
              <a:lnSpc>
                <a:spcPct val="90000"/>
              </a:lnSpc>
              <a:spcAft>
                <a:spcPts val="900"/>
              </a:spcAft>
              <a:buFont typeface="Arial" panose="020B0604020202020204" pitchFamily="34" charset="0"/>
              <a:buChar char="•"/>
            </a:pPr>
            <a:r>
              <a:rPr lang="en-US" sz="2000" dirty="0"/>
              <a:t>BPM for heartrate</a:t>
            </a:r>
          </a:p>
          <a:p>
            <a:pPr marL="342900" indent="-342900">
              <a:lnSpc>
                <a:spcPct val="90000"/>
              </a:lnSpc>
              <a:spcAft>
                <a:spcPts val="900"/>
              </a:spcAft>
              <a:buFont typeface="Arial" panose="020B0604020202020204" pitchFamily="34" charset="0"/>
              <a:buChar char="•"/>
            </a:pPr>
            <a:r>
              <a:rPr lang="en-US" sz="2000" dirty="0"/>
              <a:t>Milliseconds (</a:t>
            </a:r>
            <a:r>
              <a:rPr lang="en-US" sz="2000" dirty="0" err="1"/>
              <a:t>ms</a:t>
            </a:r>
            <a:r>
              <a:rPr lang="en-US" sz="2000" dirty="0"/>
              <a:t>) for reaction time.</a:t>
            </a:r>
          </a:p>
          <a:p>
            <a:pPr marL="342900" indent="-342900">
              <a:lnSpc>
                <a:spcPct val="90000"/>
              </a:lnSpc>
              <a:spcAft>
                <a:spcPts val="9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3795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Factors influencing responses</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Time of day</a:t>
            </a:r>
          </a:p>
          <a:p>
            <a:pPr>
              <a:spcBef>
                <a:spcPts val="0"/>
              </a:spcBef>
              <a:spcAft>
                <a:spcPts val="0"/>
              </a:spcAft>
            </a:pPr>
            <a:r>
              <a:rPr lang="en-CA" sz="3200" dirty="0"/>
              <a:t>Mood of participant </a:t>
            </a:r>
          </a:p>
          <a:p>
            <a:pPr>
              <a:spcBef>
                <a:spcPts val="0"/>
              </a:spcBef>
              <a:spcAft>
                <a:spcPts val="0"/>
              </a:spcAft>
            </a:pPr>
            <a:r>
              <a:rPr lang="en-CA" sz="3200" dirty="0"/>
              <a:t>Socioeconomic status/cultural background</a:t>
            </a:r>
          </a:p>
          <a:p>
            <a:pPr>
              <a:spcBef>
                <a:spcPts val="0"/>
              </a:spcBef>
              <a:spcAft>
                <a:spcPts val="0"/>
              </a:spcAft>
            </a:pPr>
            <a:r>
              <a:rPr lang="en-CA" sz="3200" dirty="0"/>
              <a:t>Order effects</a:t>
            </a:r>
          </a:p>
          <a:p>
            <a:pPr>
              <a:spcBef>
                <a:spcPts val="0"/>
              </a:spcBef>
              <a:spcAft>
                <a:spcPts val="0"/>
              </a:spcAft>
            </a:pPr>
            <a:r>
              <a:rPr lang="en-CA" sz="3200" dirty="0"/>
              <a:t>Maturation/fatigue effects</a:t>
            </a:r>
          </a:p>
          <a:p>
            <a:pPr>
              <a:spcBef>
                <a:spcPts val="0"/>
              </a:spcBef>
              <a:spcAft>
                <a:spcPts val="0"/>
              </a:spcAft>
            </a:pPr>
            <a:r>
              <a:rPr lang="en-CA" sz="3200" dirty="0"/>
              <a:t>Question asked</a:t>
            </a:r>
          </a:p>
          <a:p>
            <a:pPr>
              <a:spcBef>
                <a:spcPts val="0"/>
              </a:spcBef>
              <a:spcAft>
                <a:spcPts val="0"/>
              </a:spcAft>
            </a:pPr>
            <a:r>
              <a:rPr lang="en-CA" sz="3200" dirty="0"/>
              <a:t>Wording</a:t>
            </a:r>
            <a:endParaRPr lang="en-CA" sz="3000" dirty="0"/>
          </a:p>
          <a:p>
            <a:pPr>
              <a:spcBef>
                <a:spcPts val="0"/>
              </a:spcBef>
              <a:spcAft>
                <a:spcPts val="0"/>
              </a:spcAft>
            </a:pP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Tree>
    <p:extLst>
      <p:ext uri="{BB962C8B-B14F-4D97-AF65-F5344CB8AC3E}">
        <p14:creationId xmlns:p14="http://schemas.microsoft.com/office/powerpoint/2010/main" val="159295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2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2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2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2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2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2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2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Reliability</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CA" sz="3200" b="1" dirty="0"/>
              <a:t>Reliability</a:t>
            </a: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
        <p:nvSpPr>
          <p:cNvPr id="5" name="Google Shape;195;p29">
            <a:extLst>
              <a:ext uri="{FF2B5EF4-FFF2-40B4-BE49-F238E27FC236}">
                <a16:creationId xmlns:a16="http://schemas.microsoft.com/office/drawing/2014/main" id="{8A671B2B-39B5-854C-AA59-7245BEA19296}"/>
              </a:ext>
            </a:extLst>
          </p:cNvPr>
          <p:cNvSpPr txBox="1">
            <a:spLocks/>
          </p:cNvSpPr>
          <p:nvPr/>
        </p:nvSpPr>
        <p:spPr>
          <a:xfrm>
            <a:off x="2305050" y="2415653"/>
            <a:ext cx="7886700" cy="3913571"/>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The consistency of the measure</a:t>
            </a:r>
          </a:p>
          <a:p>
            <a:pPr>
              <a:spcBef>
                <a:spcPts val="0"/>
              </a:spcBef>
              <a:spcAft>
                <a:spcPts val="0"/>
              </a:spcAft>
            </a:pPr>
            <a:r>
              <a:rPr lang="en-CA" sz="3200" dirty="0"/>
              <a:t>Observing the same value over time in similar circumstances</a:t>
            </a:r>
          </a:p>
        </p:txBody>
      </p:sp>
    </p:spTree>
    <p:extLst>
      <p:ext uri="{BB962C8B-B14F-4D97-AF65-F5344CB8AC3E}">
        <p14:creationId xmlns:p14="http://schemas.microsoft.com/office/powerpoint/2010/main" val="355607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2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2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Reliability</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CA" sz="3200" b="1" dirty="0" err="1"/>
              <a:t>Intrasubjective</a:t>
            </a:r>
            <a:r>
              <a:rPr lang="en-CA" sz="3200" b="1" dirty="0"/>
              <a:t> reliability</a:t>
            </a: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
        <p:nvSpPr>
          <p:cNvPr id="5" name="Google Shape;195;p29">
            <a:extLst>
              <a:ext uri="{FF2B5EF4-FFF2-40B4-BE49-F238E27FC236}">
                <a16:creationId xmlns:a16="http://schemas.microsoft.com/office/drawing/2014/main" id="{8A671B2B-39B5-854C-AA59-7245BEA19296}"/>
              </a:ext>
            </a:extLst>
          </p:cNvPr>
          <p:cNvSpPr txBox="1">
            <a:spLocks/>
          </p:cNvSpPr>
          <p:nvPr/>
        </p:nvSpPr>
        <p:spPr>
          <a:xfrm>
            <a:off x="2305050" y="2415653"/>
            <a:ext cx="7886700" cy="3913571"/>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Consistent responses from the same participant</a:t>
            </a:r>
          </a:p>
          <a:p>
            <a:pPr lvl="1">
              <a:spcBef>
                <a:spcPts val="0"/>
              </a:spcBef>
              <a:spcAft>
                <a:spcPts val="0"/>
              </a:spcAft>
            </a:pPr>
            <a:r>
              <a:rPr lang="en-CA" sz="3000" dirty="0"/>
              <a:t>Test/retest reliability </a:t>
            </a:r>
          </a:p>
          <a:p>
            <a:pPr lvl="1">
              <a:spcBef>
                <a:spcPts val="0"/>
              </a:spcBef>
              <a:spcAft>
                <a:spcPts val="0"/>
              </a:spcAft>
            </a:pPr>
            <a:r>
              <a:rPr lang="en-CA" sz="3000" dirty="0"/>
              <a:t>Re-engaging participant after some time</a:t>
            </a:r>
          </a:p>
        </p:txBody>
      </p:sp>
    </p:spTree>
    <p:extLst>
      <p:ext uri="{BB962C8B-B14F-4D97-AF65-F5344CB8AC3E}">
        <p14:creationId xmlns:p14="http://schemas.microsoft.com/office/powerpoint/2010/main" val="141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2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2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2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Reliability</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CA" sz="3200" b="1" dirty="0"/>
              <a:t>Intersubjective reliability</a:t>
            </a: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
        <p:nvSpPr>
          <p:cNvPr id="5" name="Google Shape;195;p29">
            <a:extLst>
              <a:ext uri="{FF2B5EF4-FFF2-40B4-BE49-F238E27FC236}">
                <a16:creationId xmlns:a16="http://schemas.microsoft.com/office/drawing/2014/main" id="{8A671B2B-39B5-854C-AA59-7245BEA19296}"/>
              </a:ext>
            </a:extLst>
          </p:cNvPr>
          <p:cNvSpPr txBox="1">
            <a:spLocks/>
          </p:cNvSpPr>
          <p:nvPr/>
        </p:nvSpPr>
        <p:spPr>
          <a:xfrm>
            <a:off x="2305050" y="2415653"/>
            <a:ext cx="7886700" cy="3913571"/>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Consistent responses from the different participants under similar conditions</a:t>
            </a:r>
          </a:p>
          <a:p>
            <a:pPr>
              <a:spcBef>
                <a:spcPts val="0"/>
              </a:spcBef>
              <a:spcAft>
                <a:spcPts val="0"/>
              </a:spcAft>
            </a:pPr>
            <a:r>
              <a:rPr lang="en-CA" sz="3200" dirty="0"/>
              <a:t>Dependent on effect size</a:t>
            </a:r>
          </a:p>
          <a:p>
            <a:pPr>
              <a:spcBef>
                <a:spcPts val="0"/>
              </a:spcBef>
              <a:spcAft>
                <a:spcPts val="0"/>
              </a:spcAft>
            </a:pPr>
            <a:endParaRPr lang="en-CA" sz="3000" dirty="0"/>
          </a:p>
        </p:txBody>
      </p:sp>
    </p:spTree>
    <p:extLst>
      <p:ext uri="{BB962C8B-B14F-4D97-AF65-F5344CB8AC3E}">
        <p14:creationId xmlns:p14="http://schemas.microsoft.com/office/powerpoint/2010/main" val="246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2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2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Reliability</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CA" sz="3200" b="1" dirty="0"/>
              <a:t>MER</a:t>
            </a: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
        <p:nvSpPr>
          <p:cNvPr id="5" name="Google Shape;195;p29">
            <a:extLst>
              <a:ext uri="{FF2B5EF4-FFF2-40B4-BE49-F238E27FC236}">
                <a16:creationId xmlns:a16="http://schemas.microsoft.com/office/drawing/2014/main" id="{8A671B2B-39B5-854C-AA59-7245BEA19296}"/>
              </a:ext>
            </a:extLst>
          </p:cNvPr>
          <p:cNvSpPr txBox="1">
            <a:spLocks/>
          </p:cNvSpPr>
          <p:nvPr/>
        </p:nvSpPr>
        <p:spPr>
          <a:xfrm>
            <a:off x="2305050" y="2415653"/>
            <a:ext cx="7886700" cy="3913571"/>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Perceived emotion/affect more reliable than felt/induced emotion/affect</a:t>
            </a:r>
          </a:p>
          <a:p>
            <a:pPr>
              <a:spcBef>
                <a:spcPts val="0"/>
              </a:spcBef>
              <a:spcAft>
                <a:spcPts val="0"/>
              </a:spcAft>
            </a:pPr>
            <a:r>
              <a:rPr lang="en-CA" sz="3200" dirty="0"/>
              <a:t>“Please listen to the entire excerpt and rate how much of the following categories you feel it expresses.”</a:t>
            </a:r>
          </a:p>
        </p:txBody>
      </p:sp>
    </p:spTree>
    <p:extLst>
      <p:ext uri="{BB962C8B-B14F-4D97-AF65-F5344CB8AC3E}">
        <p14:creationId xmlns:p14="http://schemas.microsoft.com/office/powerpoint/2010/main" val="66632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2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2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E53E-C70F-8B77-5009-314D8117CCF3}"/>
              </a:ext>
            </a:extLst>
          </p:cNvPr>
          <p:cNvSpPr>
            <a:spLocks noGrp="1"/>
          </p:cNvSpPr>
          <p:nvPr>
            <p:ph type="title"/>
          </p:nvPr>
        </p:nvSpPr>
        <p:spPr/>
        <p:txBody>
          <a:bodyPr/>
          <a:lstStyle/>
          <a:p>
            <a:r>
              <a:rPr lang="en-US" dirty="0"/>
              <a:t>WHO ARE WE?</a:t>
            </a:r>
          </a:p>
        </p:txBody>
      </p:sp>
      <p:pic>
        <p:nvPicPr>
          <p:cNvPr id="5" name="Picture 4" descr="A close-up of a person smiling&#10;&#10;Description automatically generated">
            <a:extLst>
              <a:ext uri="{FF2B5EF4-FFF2-40B4-BE49-F238E27FC236}">
                <a16:creationId xmlns:a16="http://schemas.microsoft.com/office/drawing/2014/main" id="{30A72C49-A5E5-1154-5793-DE2B4B06985B}"/>
              </a:ext>
            </a:extLst>
          </p:cNvPr>
          <p:cNvPicPr>
            <a:picLocks noChangeAspect="1"/>
          </p:cNvPicPr>
          <p:nvPr/>
        </p:nvPicPr>
        <p:blipFill>
          <a:blip r:embed="rId3"/>
          <a:srcRect t="17005" b="16420"/>
          <a:stretch/>
        </p:blipFill>
        <p:spPr>
          <a:xfrm>
            <a:off x="67194" y="1845157"/>
            <a:ext cx="2744205" cy="2743200"/>
          </a:xfrm>
          <a:prstGeom prst="ellipse">
            <a:avLst/>
          </a:prstGeom>
        </p:spPr>
      </p:pic>
      <p:pic>
        <p:nvPicPr>
          <p:cNvPr id="7" name="Picture 6" descr="A person wearing glasses and a black shirt&#10;&#10;Description automatically generated">
            <a:extLst>
              <a:ext uri="{FF2B5EF4-FFF2-40B4-BE49-F238E27FC236}">
                <a16:creationId xmlns:a16="http://schemas.microsoft.com/office/drawing/2014/main" id="{C49D8EFC-71D8-15FD-4925-B466DEACE869}"/>
              </a:ext>
            </a:extLst>
          </p:cNvPr>
          <p:cNvPicPr>
            <a:picLocks noChangeAspect="1"/>
          </p:cNvPicPr>
          <p:nvPr/>
        </p:nvPicPr>
        <p:blipFill>
          <a:blip r:embed="rId4"/>
          <a:srcRect l="6811" t="22002" r="10415" b="21771"/>
          <a:stretch/>
        </p:blipFill>
        <p:spPr>
          <a:xfrm>
            <a:off x="2514113" y="3086668"/>
            <a:ext cx="2889504" cy="2944368"/>
          </a:xfrm>
          <a:prstGeom prst="ellipse">
            <a:avLst/>
          </a:prstGeom>
        </p:spPr>
      </p:pic>
      <p:pic>
        <p:nvPicPr>
          <p:cNvPr id="9" name="Picture 8" descr="A person with a mustache and a bow tie&#10;&#10;Description automatically generated">
            <a:extLst>
              <a:ext uri="{FF2B5EF4-FFF2-40B4-BE49-F238E27FC236}">
                <a16:creationId xmlns:a16="http://schemas.microsoft.com/office/drawing/2014/main" id="{F4599C04-7C49-796A-8C2E-402AAB5E13BB}"/>
              </a:ext>
            </a:extLst>
          </p:cNvPr>
          <p:cNvPicPr>
            <a:picLocks noChangeAspect="1"/>
          </p:cNvPicPr>
          <p:nvPr/>
        </p:nvPicPr>
        <p:blipFill>
          <a:blip r:embed="rId5"/>
          <a:srcRect l="9748" t="4913" r="19893" b="18457"/>
          <a:stretch/>
        </p:blipFill>
        <p:spPr>
          <a:xfrm>
            <a:off x="5900492" y="3729927"/>
            <a:ext cx="3017520" cy="3173827"/>
          </a:xfrm>
          <a:prstGeom prst="ellipse">
            <a:avLst/>
          </a:prstGeom>
        </p:spPr>
      </p:pic>
      <p:pic>
        <p:nvPicPr>
          <p:cNvPr id="11" name="Picture 10" descr="A person smiling at the camera&#10;&#10;Description automatically generated">
            <a:extLst>
              <a:ext uri="{FF2B5EF4-FFF2-40B4-BE49-F238E27FC236}">
                <a16:creationId xmlns:a16="http://schemas.microsoft.com/office/drawing/2014/main" id="{4E1787E3-CBB1-EDE6-1E16-2CED975DB738}"/>
              </a:ext>
            </a:extLst>
          </p:cNvPr>
          <p:cNvPicPr>
            <a:picLocks noChangeAspect="1"/>
          </p:cNvPicPr>
          <p:nvPr/>
        </p:nvPicPr>
        <p:blipFill>
          <a:blip r:embed="rId6"/>
          <a:srcRect l="24835" t="8846" r="9724" b="24488"/>
          <a:stretch/>
        </p:blipFill>
        <p:spPr>
          <a:xfrm>
            <a:off x="4531823" y="871491"/>
            <a:ext cx="2926080" cy="2961616"/>
          </a:xfrm>
          <a:prstGeom prst="ellipse">
            <a:avLst/>
          </a:prstGeom>
        </p:spPr>
      </p:pic>
      <p:pic>
        <p:nvPicPr>
          <p:cNvPr id="13" name="Picture 12" descr="A person smiling for a picture&#10;&#10;Description automatically generated">
            <a:extLst>
              <a:ext uri="{FF2B5EF4-FFF2-40B4-BE49-F238E27FC236}">
                <a16:creationId xmlns:a16="http://schemas.microsoft.com/office/drawing/2014/main" id="{F1DE53C8-B8D4-8F16-68CF-E0B5AA060F52}"/>
              </a:ext>
            </a:extLst>
          </p:cNvPr>
          <p:cNvPicPr>
            <a:picLocks noChangeAspect="1"/>
          </p:cNvPicPr>
          <p:nvPr/>
        </p:nvPicPr>
        <p:blipFill>
          <a:blip r:embed="rId7"/>
          <a:stretch>
            <a:fillRect/>
          </a:stretch>
        </p:blipFill>
        <p:spPr>
          <a:xfrm>
            <a:off x="9048442" y="1770820"/>
            <a:ext cx="3017520" cy="3017520"/>
          </a:xfrm>
          <a:prstGeom prst="ellipse">
            <a:avLst/>
          </a:prstGeom>
        </p:spPr>
      </p:pic>
      <p:sp>
        <p:nvSpPr>
          <p:cNvPr id="14" name="TextBox 13">
            <a:extLst>
              <a:ext uri="{FF2B5EF4-FFF2-40B4-BE49-F238E27FC236}">
                <a16:creationId xmlns:a16="http://schemas.microsoft.com/office/drawing/2014/main" id="{F98A1780-B6A5-74FF-DA7B-10B42A5B28BE}"/>
              </a:ext>
            </a:extLst>
          </p:cNvPr>
          <p:cNvSpPr txBox="1"/>
          <p:nvPr/>
        </p:nvSpPr>
        <p:spPr>
          <a:xfrm>
            <a:off x="286650" y="4626864"/>
            <a:ext cx="2324048" cy="923330"/>
          </a:xfrm>
          <a:prstGeom prst="rect">
            <a:avLst/>
          </a:prstGeom>
          <a:noFill/>
        </p:spPr>
        <p:txBody>
          <a:bodyPr wrap="square" rtlCol="0">
            <a:spAutoFit/>
          </a:bodyPr>
          <a:lstStyle/>
          <a:p>
            <a:r>
              <a:rPr lang="en-US" b="1" dirty="0"/>
              <a:t>Claire Arthur</a:t>
            </a:r>
          </a:p>
          <a:p>
            <a:r>
              <a:rPr lang="en-US" dirty="0"/>
              <a:t>Georgia Institute of Technology</a:t>
            </a:r>
          </a:p>
        </p:txBody>
      </p:sp>
      <p:sp>
        <p:nvSpPr>
          <p:cNvPr id="15" name="TextBox 14">
            <a:extLst>
              <a:ext uri="{FF2B5EF4-FFF2-40B4-BE49-F238E27FC236}">
                <a16:creationId xmlns:a16="http://schemas.microsoft.com/office/drawing/2014/main" id="{B4E80706-3949-06BF-8E34-C8DB7424F7F6}"/>
              </a:ext>
            </a:extLst>
          </p:cNvPr>
          <p:cNvSpPr txBox="1"/>
          <p:nvPr/>
        </p:nvSpPr>
        <p:spPr>
          <a:xfrm>
            <a:off x="3030855" y="5934670"/>
            <a:ext cx="2324048" cy="923330"/>
          </a:xfrm>
          <a:prstGeom prst="rect">
            <a:avLst/>
          </a:prstGeom>
          <a:noFill/>
        </p:spPr>
        <p:txBody>
          <a:bodyPr wrap="square" rtlCol="0">
            <a:spAutoFit/>
          </a:bodyPr>
          <a:lstStyle/>
          <a:p>
            <a:r>
              <a:rPr lang="en-US" b="1" dirty="0"/>
              <a:t>Nat Condit-Schultz</a:t>
            </a:r>
          </a:p>
          <a:p>
            <a:r>
              <a:rPr lang="en-US" dirty="0"/>
              <a:t>Georgia Institute of Technology</a:t>
            </a:r>
          </a:p>
        </p:txBody>
      </p:sp>
      <p:sp>
        <p:nvSpPr>
          <p:cNvPr id="16" name="TextBox 15">
            <a:extLst>
              <a:ext uri="{FF2B5EF4-FFF2-40B4-BE49-F238E27FC236}">
                <a16:creationId xmlns:a16="http://schemas.microsoft.com/office/drawing/2014/main" id="{9429B2F9-6CAC-7CCD-245A-684840CB01D3}"/>
              </a:ext>
            </a:extLst>
          </p:cNvPr>
          <p:cNvSpPr txBox="1"/>
          <p:nvPr/>
        </p:nvSpPr>
        <p:spPr>
          <a:xfrm>
            <a:off x="8676786" y="5934670"/>
            <a:ext cx="2789789" cy="646331"/>
          </a:xfrm>
          <a:prstGeom prst="rect">
            <a:avLst/>
          </a:prstGeom>
          <a:noFill/>
        </p:spPr>
        <p:txBody>
          <a:bodyPr wrap="square" rtlCol="0">
            <a:spAutoFit/>
          </a:bodyPr>
          <a:lstStyle/>
          <a:p>
            <a:r>
              <a:rPr lang="en-US" b="1" dirty="0"/>
              <a:t>J.  Ashley Burgoyne</a:t>
            </a:r>
          </a:p>
          <a:p>
            <a:r>
              <a:rPr lang="en-US" dirty="0"/>
              <a:t>University of Amsterdam</a:t>
            </a:r>
          </a:p>
        </p:txBody>
      </p:sp>
      <p:sp>
        <p:nvSpPr>
          <p:cNvPr id="17" name="TextBox 16">
            <a:extLst>
              <a:ext uri="{FF2B5EF4-FFF2-40B4-BE49-F238E27FC236}">
                <a16:creationId xmlns:a16="http://schemas.microsoft.com/office/drawing/2014/main" id="{F6496194-BD47-E89C-11BA-2671822C9936}"/>
              </a:ext>
            </a:extLst>
          </p:cNvPr>
          <p:cNvSpPr txBox="1"/>
          <p:nvPr/>
        </p:nvSpPr>
        <p:spPr>
          <a:xfrm>
            <a:off x="9804547" y="4788340"/>
            <a:ext cx="2789789" cy="646331"/>
          </a:xfrm>
          <a:prstGeom prst="rect">
            <a:avLst/>
          </a:prstGeom>
          <a:noFill/>
        </p:spPr>
        <p:txBody>
          <a:bodyPr wrap="square" rtlCol="0">
            <a:spAutoFit/>
          </a:bodyPr>
          <a:lstStyle/>
          <a:p>
            <a:r>
              <a:rPr lang="en-US" b="1" dirty="0"/>
              <a:t>David Sears</a:t>
            </a:r>
          </a:p>
          <a:p>
            <a:r>
              <a:rPr lang="en-US" dirty="0"/>
              <a:t>Texas Tech University</a:t>
            </a:r>
          </a:p>
        </p:txBody>
      </p:sp>
      <p:sp>
        <p:nvSpPr>
          <p:cNvPr id="18" name="TextBox 17">
            <a:extLst>
              <a:ext uri="{FF2B5EF4-FFF2-40B4-BE49-F238E27FC236}">
                <a16:creationId xmlns:a16="http://schemas.microsoft.com/office/drawing/2014/main" id="{6A4F16BB-A58C-A7B1-EE5F-C710C6B6CE66}"/>
              </a:ext>
            </a:extLst>
          </p:cNvPr>
          <p:cNvSpPr txBox="1"/>
          <p:nvPr/>
        </p:nvSpPr>
        <p:spPr>
          <a:xfrm>
            <a:off x="7498552" y="1867493"/>
            <a:ext cx="2789789" cy="646331"/>
          </a:xfrm>
          <a:prstGeom prst="rect">
            <a:avLst/>
          </a:prstGeom>
          <a:noFill/>
        </p:spPr>
        <p:txBody>
          <a:bodyPr wrap="square" rtlCol="0">
            <a:spAutoFit/>
          </a:bodyPr>
          <a:lstStyle/>
          <a:p>
            <a:r>
              <a:rPr lang="en-US" b="1" dirty="0"/>
              <a:t>Joshua Albrecht</a:t>
            </a:r>
          </a:p>
          <a:p>
            <a:r>
              <a:rPr lang="en-US" dirty="0"/>
              <a:t>University of Iowa</a:t>
            </a:r>
          </a:p>
        </p:txBody>
      </p:sp>
    </p:spTree>
    <p:extLst>
      <p:ext uri="{BB962C8B-B14F-4D97-AF65-F5344CB8AC3E}">
        <p14:creationId xmlns:p14="http://schemas.microsoft.com/office/powerpoint/2010/main" val="2065557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Validity</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CA" sz="3200" b="1" dirty="0"/>
              <a:t>Validity</a:t>
            </a: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
        <p:nvSpPr>
          <p:cNvPr id="5" name="Google Shape;195;p29">
            <a:extLst>
              <a:ext uri="{FF2B5EF4-FFF2-40B4-BE49-F238E27FC236}">
                <a16:creationId xmlns:a16="http://schemas.microsoft.com/office/drawing/2014/main" id="{8A671B2B-39B5-854C-AA59-7245BEA19296}"/>
              </a:ext>
            </a:extLst>
          </p:cNvPr>
          <p:cNvSpPr txBox="1">
            <a:spLocks/>
          </p:cNvSpPr>
          <p:nvPr/>
        </p:nvSpPr>
        <p:spPr>
          <a:xfrm>
            <a:off x="2305050" y="2415653"/>
            <a:ext cx="7886700" cy="3913571"/>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The degree to which the test measures what it claims to measure</a:t>
            </a:r>
          </a:p>
          <a:p>
            <a:pPr>
              <a:spcBef>
                <a:spcPts val="0"/>
              </a:spcBef>
              <a:spcAft>
                <a:spcPts val="0"/>
              </a:spcAft>
            </a:pPr>
            <a:r>
              <a:rPr lang="en-CA" sz="3200" dirty="0"/>
              <a:t>“Grade the Basic Audio Quality of the isolated part of each stimuli with respect to the reference mix.”</a:t>
            </a:r>
          </a:p>
        </p:txBody>
      </p:sp>
    </p:spTree>
    <p:extLst>
      <p:ext uri="{BB962C8B-B14F-4D97-AF65-F5344CB8AC3E}">
        <p14:creationId xmlns:p14="http://schemas.microsoft.com/office/powerpoint/2010/main" val="20335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2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2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Validity</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CA" sz="3200" b="1" dirty="0"/>
              <a:t>Internal Validity</a:t>
            </a: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
        <p:nvSpPr>
          <p:cNvPr id="5" name="Google Shape;195;p29">
            <a:extLst>
              <a:ext uri="{FF2B5EF4-FFF2-40B4-BE49-F238E27FC236}">
                <a16:creationId xmlns:a16="http://schemas.microsoft.com/office/drawing/2014/main" id="{8A671B2B-39B5-854C-AA59-7245BEA19296}"/>
              </a:ext>
            </a:extLst>
          </p:cNvPr>
          <p:cNvSpPr txBox="1">
            <a:spLocks/>
          </p:cNvSpPr>
          <p:nvPr/>
        </p:nvSpPr>
        <p:spPr>
          <a:xfrm>
            <a:off x="2305050" y="2415653"/>
            <a:ext cx="7886700" cy="3913571"/>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When the measures of the sample are correct</a:t>
            </a:r>
          </a:p>
          <a:p>
            <a:pPr>
              <a:spcBef>
                <a:spcPts val="0"/>
              </a:spcBef>
              <a:spcAft>
                <a:spcPts val="0"/>
              </a:spcAft>
            </a:pPr>
            <a:r>
              <a:rPr lang="en-CA" sz="3200" dirty="0"/>
              <a:t>The results of individual responses generalize to the sample studied</a:t>
            </a:r>
          </a:p>
        </p:txBody>
      </p:sp>
    </p:spTree>
    <p:extLst>
      <p:ext uri="{BB962C8B-B14F-4D97-AF65-F5344CB8AC3E}">
        <p14:creationId xmlns:p14="http://schemas.microsoft.com/office/powerpoint/2010/main" val="308581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2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2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Validity</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CA" sz="3200" b="1" dirty="0"/>
              <a:t>External Validity</a:t>
            </a: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
        <p:nvSpPr>
          <p:cNvPr id="5" name="Google Shape;195;p29">
            <a:extLst>
              <a:ext uri="{FF2B5EF4-FFF2-40B4-BE49-F238E27FC236}">
                <a16:creationId xmlns:a16="http://schemas.microsoft.com/office/drawing/2014/main" id="{8A671B2B-39B5-854C-AA59-7245BEA19296}"/>
              </a:ext>
            </a:extLst>
          </p:cNvPr>
          <p:cNvSpPr txBox="1">
            <a:spLocks/>
          </p:cNvSpPr>
          <p:nvPr/>
        </p:nvSpPr>
        <p:spPr>
          <a:xfrm>
            <a:off x="2305050" y="2415653"/>
            <a:ext cx="7886700" cy="3913571"/>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When the sample is truly representative of the population of interest</a:t>
            </a:r>
          </a:p>
          <a:p>
            <a:pPr>
              <a:spcBef>
                <a:spcPts val="0"/>
              </a:spcBef>
              <a:spcAft>
                <a:spcPts val="0"/>
              </a:spcAft>
            </a:pPr>
            <a:r>
              <a:rPr lang="en-CA" sz="3200" dirty="0"/>
              <a:t>The results of your sample generalize to the broader population</a:t>
            </a:r>
          </a:p>
        </p:txBody>
      </p:sp>
    </p:spTree>
    <p:extLst>
      <p:ext uri="{BB962C8B-B14F-4D97-AF65-F5344CB8AC3E}">
        <p14:creationId xmlns:p14="http://schemas.microsoft.com/office/powerpoint/2010/main" val="188781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2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2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Validity</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CA" sz="3200" b="1" dirty="0"/>
              <a:t>External Validity Strategies</a:t>
            </a:r>
            <a:endParaRPr lang="en-CA" sz="3200" dirty="0"/>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
        <p:nvSpPr>
          <p:cNvPr id="5" name="Google Shape;195;p29">
            <a:extLst>
              <a:ext uri="{FF2B5EF4-FFF2-40B4-BE49-F238E27FC236}">
                <a16:creationId xmlns:a16="http://schemas.microsoft.com/office/drawing/2014/main" id="{8A671B2B-39B5-854C-AA59-7245BEA19296}"/>
              </a:ext>
            </a:extLst>
          </p:cNvPr>
          <p:cNvSpPr txBox="1">
            <a:spLocks/>
          </p:cNvSpPr>
          <p:nvPr/>
        </p:nvSpPr>
        <p:spPr>
          <a:xfrm>
            <a:off x="2305050" y="2415653"/>
            <a:ext cx="7886700" cy="3913571"/>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Compare your results to other studies</a:t>
            </a:r>
          </a:p>
          <a:p>
            <a:pPr>
              <a:spcBef>
                <a:spcPts val="0"/>
              </a:spcBef>
              <a:spcAft>
                <a:spcPts val="0"/>
              </a:spcAft>
            </a:pPr>
            <a:r>
              <a:rPr lang="en-CA" sz="3200" dirty="0"/>
              <a:t>Conduct replications</a:t>
            </a:r>
          </a:p>
          <a:p>
            <a:pPr>
              <a:spcBef>
                <a:spcPts val="0"/>
              </a:spcBef>
              <a:spcAft>
                <a:spcPts val="0"/>
              </a:spcAft>
            </a:pPr>
            <a:r>
              <a:rPr lang="en-CA" sz="3200" dirty="0"/>
              <a:t>Pre-registration</a:t>
            </a:r>
          </a:p>
          <a:p>
            <a:pPr>
              <a:spcBef>
                <a:spcPts val="0"/>
              </a:spcBef>
              <a:spcAft>
                <a:spcPts val="0"/>
              </a:spcAft>
            </a:pPr>
            <a:r>
              <a:rPr lang="en-CA" sz="3200" dirty="0"/>
              <a:t>Use more than one competing (independent) operationalizations</a:t>
            </a:r>
          </a:p>
          <a:p>
            <a:pPr>
              <a:spcBef>
                <a:spcPts val="0"/>
              </a:spcBef>
              <a:spcAft>
                <a:spcPts val="0"/>
              </a:spcAft>
            </a:pPr>
            <a:r>
              <a:rPr lang="en-CA" sz="3200" dirty="0"/>
              <a:t>Look for converging evidence</a:t>
            </a:r>
          </a:p>
          <a:p>
            <a:pPr>
              <a:spcBef>
                <a:spcPts val="0"/>
              </a:spcBef>
              <a:spcAft>
                <a:spcPts val="0"/>
              </a:spcAft>
            </a:pPr>
            <a:r>
              <a:rPr lang="en-CA" sz="3200" dirty="0"/>
              <a:t>Ecological validity</a:t>
            </a:r>
          </a:p>
        </p:txBody>
      </p:sp>
    </p:spTree>
    <p:extLst>
      <p:ext uri="{BB962C8B-B14F-4D97-AF65-F5344CB8AC3E}">
        <p14:creationId xmlns:p14="http://schemas.microsoft.com/office/powerpoint/2010/main" val="354253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2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2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2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2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2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2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Operationalization</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CA" sz="3200" dirty="0"/>
              <a:t>Study how the timbres used in heavy metal music affect the perceptions of conveyed emotion</a:t>
            </a:r>
          </a:p>
          <a:p>
            <a:pPr lvl="1">
              <a:spcBef>
                <a:spcPts val="0"/>
              </a:spcBef>
              <a:spcAft>
                <a:spcPts val="0"/>
              </a:spcAft>
            </a:pPr>
            <a:r>
              <a:rPr lang="en-CA" sz="3000" dirty="0"/>
              <a:t>Heavy metal music</a:t>
            </a:r>
          </a:p>
          <a:p>
            <a:pPr lvl="1">
              <a:spcBef>
                <a:spcPts val="0"/>
              </a:spcBef>
              <a:spcAft>
                <a:spcPts val="0"/>
              </a:spcAft>
            </a:pPr>
            <a:r>
              <a:rPr lang="en-CA" sz="3000" dirty="0"/>
              <a:t>Timbre</a:t>
            </a:r>
          </a:p>
          <a:p>
            <a:pPr lvl="1">
              <a:spcBef>
                <a:spcPts val="0"/>
              </a:spcBef>
              <a:spcAft>
                <a:spcPts val="0"/>
              </a:spcAft>
            </a:pPr>
            <a:r>
              <a:rPr lang="en-CA" sz="3000" dirty="0"/>
              <a:t>Timbres used</a:t>
            </a:r>
          </a:p>
          <a:p>
            <a:pPr lvl="1">
              <a:spcBef>
                <a:spcPts val="0"/>
              </a:spcBef>
              <a:spcAft>
                <a:spcPts val="0"/>
              </a:spcAft>
            </a:pPr>
            <a:r>
              <a:rPr lang="en-CA" sz="3000" dirty="0"/>
              <a:t>Emotion</a:t>
            </a:r>
          </a:p>
          <a:p>
            <a:pPr lvl="1">
              <a:spcBef>
                <a:spcPts val="0"/>
              </a:spcBef>
              <a:spcAft>
                <a:spcPts val="0"/>
              </a:spcAft>
            </a:pPr>
            <a:r>
              <a:rPr lang="en-CA" sz="3000" dirty="0"/>
              <a:t>Conveyed emotion</a:t>
            </a:r>
          </a:p>
          <a:p>
            <a:pPr lvl="1">
              <a:spcBef>
                <a:spcPts val="0"/>
              </a:spcBef>
              <a:spcAft>
                <a:spcPts val="0"/>
              </a:spcAft>
            </a:pPr>
            <a:r>
              <a:rPr lang="en-CA" sz="3000" dirty="0"/>
              <a:t>Perceptions of conveyed emotion</a:t>
            </a:r>
          </a:p>
          <a:p>
            <a:pPr lvl="1">
              <a:spcBef>
                <a:spcPts val="0"/>
              </a:spcBef>
              <a:spcAft>
                <a:spcPts val="0"/>
              </a:spcAft>
            </a:pPr>
            <a:r>
              <a:rPr lang="en-CA" sz="3000" dirty="0"/>
              <a:t>Affects</a:t>
            </a:r>
          </a:p>
          <a:p>
            <a:pPr marL="0" indent="0">
              <a:spcBef>
                <a:spcPts val="1000"/>
              </a:spcBef>
              <a:spcAft>
                <a:spcPts val="0"/>
              </a:spcAft>
              <a:buFont typeface="Wingdings 2" panose="05020102010507070707" pitchFamily="18" charset="2"/>
              <a:buNone/>
            </a:pPr>
            <a:endParaRPr lang="en-US" sz="3200" b="1" dirty="0"/>
          </a:p>
          <a:p>
            <a:pPr marL="0" indent="0">
              <a:spcBef>
                <a:spcPts val="1000"/>
              </a:spcBef>
              <a:spcAft>
                <a:spcPts val="0"/>
              </a:spcAft>
              <a:buFont typeface="Wingdings 2" panose="05020102010507070707" pitchFamily="18" charset="2"/>
              <a:buNone/>
            </a:pPr>
            <a:endParaRPr lang="en-US" sz="3200" dirty="0"/>
          </a:p>
        </p:txBody>
      </p:sp>
    </p:spTree>
    <p:extLst>
      <p:ext uri="{BB962C8B-B14F-4D97-AF65-F5344CB8AC3E}">
        <p14:creationId xmlns:p14="http://schemas.microsoft.com/office/powerpoint/2010/main" val="109005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2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2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2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2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2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2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2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2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Operationalization</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US" sz="3200" dirty="0"/>
              <a:t>Approximation or estimation of concept that can be operationally used</a:t>
            </a:r>
          </a:p>
          <a:p>
            <a:pPr>
              <a:spcBef>
                <a:spcPts val="0"/>
              </a:spcBef>
              <a:spcAft>
                <a:spcPts val="0"/>
              </a:spcAft>
            </a:pPr>
            <a:r>
              <a:rPr lang="en-US" sz="3200" dirty="0"/>
              <a:t>Perception of affect:</a:t>
            </a:r>
          </a:p>
          <a:p>
            <a:pPr>
              <a:spcBef>
                <a:spcPts val="0"/>
              </a:spcBef>
              <a:spcAft>
                <a:spcPts val="0"/>
              </a:spcAft>
            </a:pPr>
            <a:r>
              <a:rPr lang="en-US" sz="3200" dirty="0"/>
              <a:t>“Selections on a 7-point scale in response to a question about perceived affect”</a:t>
            </a:r>
            <a:endParaRPr lang="en-US" sz="3000" dirty="0"/>
          </a:p>
          <a:p>
            <a:pPr marL="0" indent="0">
              <a:spcBef>
                <a:spcPts val="1000"/>
              </a:spcBef>
              <a:spcAft>
                <a:spcPts val="0"/>
              </a:spcAft>
              <a:buFont typeface="Wingdings 2" panose="05020102010507070707" pitchFamily="18" charset="2"/>
              <a:buNone/>
            </a:pPr>
            <a:endParaRPr lang="en-US" sz="3200" dirty="0"/>
          </a:p>
        </p:txBody>
      </p:sp>
    </p:spTree>
    <p:extLst>
      <p:ext uri="{BB962C8B-B14F-4D97-AF65-F5344CB8AC3E}">
        <p14:creationId xmlns:p14="http://schemas.microsoft.com/office/powerpoint/2010/main" val="392289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2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2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2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a:bodyPr>
          <a:lstStyle/>
          <a:p>
            <a:r>
              <a:rPr lang="en-US" sz="3600" dirty="0"/>
              <a:t>Demand characteristics</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US" sz="3200" dirty="0"/>
              <a:t>Any aspect of the experiment that causes a change in a participant’s behavior</a:t>
            </a:r>
          </a:p>
          <a:p>
            <a:pPr>
              <a:spcBef>
                <a:spcPts val="0"/>
              </a:spcBef>
              <a:spcAft>
                <a:spcPts val="0"/>
              </a:spcAft>
            </a:pPr>
            <a:r>
              <a:rPr lang="en-US" sz="3200" dirty="0"/>
              <a:t>Participant perceptions of the experiment affecting their responses</a:t>
            </a:r>
          </a:p>
          <a:p>
            <a:pPr lvl="1">
              <a:spcBef>
                <a:spcPts val="0"/>
              </a:spcBef>
              <a:spcAft>
                <a:spcPts val="0"/>
              </a:spcAft>
            </a:pPr>
            <a:r>
              <a:rPr lang="en-US" sz="3000" dirty="0"/>
              <a:t>e.g. placebo effect</a:t>
            </a:r>
          </a:p>
          <a:p>
            <a:pPr marL="0" indent="0">
              <a:spcBef>
                <a:spcPts val="1000"/>
              </a:spcBef>
              <a:spcAft>
                <a:spcPts val="0"/>
              </a:spcAft>
              <a:buFont typeface="Wingdings 2" panose="05020102010507070707" pitchFamily="18" charset="2"/>
              <a:buNone/>
            </a:pPr>
            <a:endParaRPr lang="en-US" sz="3200" dirty="0"/>
          </a:p>
        </p:txBody>
      </p:sp>
    </p:spTree>
    <p:extLst>
      <p:ext uri="{BB962C8B-B14F-4D97-AF65-F5344CB8AC3E}">
        <p14:creationId xmlns:p14="http://schemas.microsoft.com/office/powerpoint/2010/main" val="84202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2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2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2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fontScale="90000"/>
          </a:bodyPr>
          <a:lstStyle/>
          <a:p>
            <a:r>
              <a:rPr lang="en-US" sz="3600" dirty="0"/>
              <a:t>Types of Demand characteristics</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US" sz="3200" dirty="0"/>
              <a:t>Cooperation bias</a:t>
            </a:r>
          </a:p>
          <a:p>
            <a:pPr>
              <a:spcBef>
                <a:spcPts val="0"/>
              </a:spcBef>
              <a:spcAft>
                <a:spcPts val="0"/>
              </a:spcAft>
            </a:pPr>
            <a:r>
              <a:rPr lang="en-US" sz="3200" dirty="0"/>
              <a:t>Contrarian bias</a:t>
            </a:r>
          </a:p>
          <a:p>
            <a:pPr>
              <a:spcBef>
                <a:spcPts val="0"/>
              </a:spcBef>
              <a:spcAft>
                <a:spcPts val="0"/>
              </a:spcAft>
            </a:pPr>
            <a:r>
              <a:rPr lang="en-US" sz="3200" dirty="0"/>
              <a:t>Acquiescence bias</a:t>
            </a:r>
          </a:p>
          <a:p>
            <a:pPr>
              <a:spcBef>
                <a:spcPts val="0"/>
              </a:spcBef>
              <a:spcAft>
                <a:spcPts val="0"/>
              </a:spcAft>
            </a:pPr>
            <a:r>
              <a:rPr lang="en-US" sz="3200" dirty="0"/>
              <a:t>Social desirability bias</a:t>
            </a:r>
          </a:p>
          <a:p>
            <a:pPr>
              <a:spcBef>
                <a:spcPts val="0"/>
              </a:spcBef>
              <a:spcAft>
                <a:spcPts val="0"/>
              </a:spcAft>
            </a:pPr>
            <a:endParaRPr lang="en-US" sz="3000" dirty="0"/>
          </a:p>
          <a:p>
            <a:pPr marL="0" indent="0">
              <a:spcBef>
                <a:spcPts val="1000"/>
              </a:spcBef>
              <a:spcAft>
                <a:spcPts val="0"/>
              </a:spcAft>
              <a:buFont typeface="Wingdings 2" panose="05020102010507070707" pitchFamily="18" charset="2"/>
              <a:buNone/>
            </a:pPr>
            <a:endParaRPr lang="en-US" sz="3200" dirty="0"/>
          </a:p>
        </p:txBody>
      </p:sp>
    </p:spTree>
    <p:extLst>
      <p:ext uri="{BB962C8B-B14F-4D97-AF65-F5344CB8AC3E}">
        <p14:creationId xmlns:p14="http://schemas.microsoft.com/office/powerpoint/2010/main" val="224098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2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2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2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2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A562-C55B-6BFD-4054-6C3E5CA9A538}"/>
              </a:ext>
            </a:extLst>
          </p:cNvPr>
          <p:cNvSpPr>
            <a:spLocks noGrp="1"/>
          </p:cNvSpPr>
          <p:nvPr>
            <p:ph type="title"/>
          </p:nvPr>
        </p:nvSpPr>
        <p:spPr>
          <a:xfrm>
            <a:off x="2082800" y="702156"/>
            <a:ext cx="8134350" cy="1013800"/>
          </a:xfrm>
        </p:spPr>
        <p:txBody>
          <a:bodyPr anchor="t">
            <a:normAutofit fontScale="90000"/>
          </a:bodyPr>
          <a:lstStyle/>
          <a:p>
            <a:r>
              <a:rPr lang="en-US" sz="3600" dirty="0"/>
              <a:t>Minimizing Demand characteristics</a:t>
            </a:r>
          </a:p>
        </p:txBody>
      </p:sp>
      <p:sp>
        <p:nvSpPr>
          <p:cNvPr id="4" name="Google Shape;195;p29">
            <a:extLst>
              <a:ext uri="{FF2B5EF4-FFF2-40B4-BE49-F238E27FC236}">
                <a16:creationId xmlns:a16="http://schemas.microsoft.com/office/drawing/2014/main" id="{0AA47B6B-79A8-7E45-CF45-1183F614F828}"/>
              </a:ext>
            </a:extLst>
          </p:cNvPr>
          <p:cNvSpPr txBox="1">
            <a:spLocks/>
          </p:cNvSpPr>
          <p:nvPr/>
        </p:nvSpPr>
        <p:spPr>
          <a:xfrm>
            <a:off x="2152650" y="1825625"/>
            <a:ext cx="7886700" cy="4351200"/>
          </a:xfrm>
          <a:prstGeom prst="rect">
            <a:avLst/>
          </a:prstGeom>
        </p:spPr>
        <p:txBody>
          <a:bodyPr spcFirstLastPara="1" vert="horz" wrap="square" lIns="91425" tIns="45700" rIns="91425" bIns="4570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US" sz="3200" dirty="0"/>
              <a:t>Blind procedure</a:t>
            </a:r>
          </a:p>
          <a:p>
            <a:pPr>
              <a:spcBef>
                <a:spcPts val="0"/>
              </a:spcBef>
              <a:spcAft>
                <a:spcPts val="0"/>
              </a:spcAft>
            </a:pPr>
            <a:r>
              <a:rPr lang="en-US" sz="3200" dirty="0"/>
              <a:t>Deception</a:t>
            </a:r>
          </a:p>
          <a:p>
            <a:pPr lvl="1">
              <a:spcBef>
                <a:spcPts val="0"/>
              </a:spcBef>
              <a:spcAft>
                <a:spcPts val="0"/>
              </a:spcAft>
            </a:pPr>
            <a:r>
              <a:rPr lang="en-US" sz="3000" dirty="0"/>
              <a:t>Explicitly lying</a:t>
            </a:r>
          </a:p>
          <a:p>
            <a:pPr lvl="1">
              <a:spcBef>
                <a:spcPts val="0"/>
              </a:spcBef>
              <a:spcAft>
                <a:spcPts val="0"/>
              </a:spcAft>
            </a:pPr>
            <a:r>
              <a:rPr lang="en-US" sz="3000" dirty="0"/>
              <a:t>Implicitly suggesting</a:t>
            </a:r>
          </a:p>
          <a:p>
            <a:pPr>
              <a:spcBef>
                <a:spcPts val="0"/>
              </a:spcBef>
              <a:spcAft>
                <a:spcPts val="0"/>
              </a:spcAft>
            </a:pPr>
            <a:r>
              <a:rPr lang="en-US" sz="3200" dirty="0"/>
              <a:t>Implicit measures</a:t>
            </a:r>
          </a:p>
          <a:p>
            <a:pPr>
              <a:spcBef>
                <a:spcPts val="0"/>
              </a:spcBef>
              <a:spcAft>
                <a:spcPts val="0"/>
              </a:spcAft>
            </a:pPr>
            <a:r>
              <a:rPr lang="en-US" sz="3200" dirty="0"/>
              <a:t>Debriefing</a:t>
            </a:r>
          </a:p>
          <a:p>
            <a:pPr>
              <a:spcBef>
                <a:spcPts val="0"/>
              </a:spcBef>
              <a:spcAft>
                <a:spcPts val="0"/>
              </a:spcAft>
            </a:pPr>
            <a:endParaRPr lang="en-US" sz="3000" dirty="0"/>
          </a:p>
          <a:p>
            <a:pPr marL="0" indent="0">
              <a:spcBef>
                <a:spcPts val="1000"/>
              </a:spcBef>
              <a:spcAft>
                <a:spcPts val="0"/>
              </a:spcAft>
              <a:buFont typeface="Wingdings 2" panose="05020102010507070707" pitchFamily="18" charset="2"/>
              <a:buNone/>
            </a:pPr>
            <a:endParaRPr lang="en-US" sz="3200" dirty="0"/>
          </a:p>
        </p:txBody>
      </p:sp>
      <p:sp>
        <p:nvSpPr>
          <p:cNvPr id="3" name="TextBox 2">
            <a:extLst>
              <a:ext uri="{FF2B5EF4-FFF2-40B4-BE49-F238E27FC236}">
                <a16:creationId xmlns:a16="http://schemas.microsoft.com/office/drawing/2014/main" id="{F43F1A59-908D-7C4F-BE65-F079E76AA017}"/>
              </a:ext>
            </a:extLst>
          </p:cNvPr>
          <p:cNvSpPr txBox="1"/>
          <p:nvPr/>
        </p:nvSpPr>
        <p:spPr>
          <a:xfrm>
            <a:off x="3330054" y="215317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46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2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2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2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2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2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2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ampling"/>
          <p:cNvSpPr txBox="1">
            <a:spLocks noGrp="1"/>
          </p:cNvSpPr>
          <p:nvPr>
            <p:ph type="title"/>
          </p:nvPr>
        </p:nvSpPr>
        <p:spPr>
          <a:prstGeom prst="rect">
            <a:avLst/>
          </a:prstGeom>
        </p:spPr>
        <p:txBody>
          <a:bodyPr>
            <a:normAutofit/>
          </a:bodyPr>
          <a:lstStyle/>
          <a:p>
            <a:r>
              <a:rPr sz="6000" dirty="0">
                <a:solidFill>
                  <a:schemeClr val="tx1"/>
                </a:solidFill>
              </a:rPr>
              <a:t>Sampling</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449557" cy="4624327"/>
          </a:xfrm>
        </p:spPr>
        <p:txBody>
          <a:bodyPr anchor="ctr">
            <a:normAutofit/>
          </a:bodyPr>
          <a:lstStyle/>
          <a:p>
            <a:r>
              <a:rPr lang="en-US" sz="3200" dirty="0">
                <a:solidFill>
                  <a:srgbClr val="FFFFFF"/>
                </a:solidFill>
              </a:rPr>
              <a:t>introduction</a:t>
            </a:r>
          </a:p>
        </p:txBody>
      </p:sp>
      <p:sp>
        <p:nvSpPr>
          <p:cNvPr id="4" name="Google Shape;102;p15">
            <a:extLst>
              <a:ext uri="{FF2B5EF4-FFF2-40B4-BE49-F238E27FC236}">
                <a16:creationId xmlns:a16="http://schemas.microsoft.com/office/drawing/2014/main" id="{CF984BA1-343F-9B58-87A6-229FB7102655}"/>
              </a:ext>
            </a:extLst>
          </p:cNvPr>
          <p:cNvSpPr txBox="1">
            <a:spLocks noGrp="1"/>
          </p:cNvSpPr>
          <p:nvPr>
            <p:ph idx="1"/>
          </p:nvPr>
        </p:nvSpPr>
        <p:spPr>
          <a:xfrm>
            <a:off x="5156200" y="485678"/>
            <a:ext cx="6322786" cy="5888771"/>
          </a:xfrm>
          <a:prstGeom prst="rect">
            <a:avLst/>
          </a:prstGeom>
        </p:spPr>
        <p:txBody>
          <a:bodyPr spcFirstLastPara="1" wrap="square" lIns="91425" tIns="45700" rIns="91425" bIns="45700" anchor="t" anchorCtr="0">
            <a:normAutofit fontScale="92500"/>
          </a:bodyPr>
          <a:lstStyle/>
          <a:p>
            <a:pPr marL="0" lvl="0" indent="0" algn="l" rtl="0">
              <a:lnSpc>
                <a:spcPct val="115000"/>
              </a:lnSpc>
              <a:spcBef>
                <a:spcPts val="1000"/>
              </a:spcBef>
              <a:spcAft>
                <a:spcPts val="0"/>
              </a:spcAft>
              <a:buNone/>
            </a:pPr>
            <a:r>
              <a:rPr lang="en-US" sz="3200" dirty="0">
                <a:ea typeface="Roboto"/>
                <a:cs typeface="Roboto"/>
                <a:sym typeface="Roboto"/>
              </a:rPr>
              <a:t>In one form or another, most MIR research depends on the judgment of humans</a:t>
            </a:r>
            <a:r>
              <a:rPr lang="en-US" sz="2400" dirty="0">
                <a:ea typeface="Roboto"/>
                <a:cs typeface="Roboto"/>
                <a:sym typeface="Roboto"/>
              </a:rPr>
              <a:t>. </a:t>
            </a:r>
            <a:endParaRPr sz="2400" dirty="0">
              <a:ea typeface="Roboto"/>
              <a:cs typeface="Roboto"/>
              <a:sym typeface="Roboto"/>
            </a:endParaRPr>
          </a:p>
          <a:p>
            <a:pPr marL="0" lvl="0" indent="0" algn="l" rtl="0">
              <a:lnSpc>
                <a:spcPct val="115000"/>
              </a:lnSpc>
              <a:spcBef>
                <a:spcPts val="1000"/>
              </a:spcBef>
              <a:spcAft>
                <a:spcPts val="0"/>
              </a:spcAft>
              <a:buNone/>
            </a:pPr>
            <a:r>
              <a:rPr lang="en-US" sz="3200" dirty="0">
                <a:ea typeface="Roboto"/>
                <a:cs typeface="Roboto"/>
                <a:sym typeface="Roboto"/>
              </a:rPr>
              <a:t>Humans provide our ground-truth data, evaluate our results, and consume our tools, and models, and music. Will users like it? Will customers buy it? Does it sound good? These are all critical questions for MIR researchers which </a:t>
            </a:r>
            <a:r>
              <a:rPr lang="en-US" sz="3200" dirty="0">
                <a:solidFill>
                  <a:schemeClr val="accent2"/>
                </a:solidFill>
                <a:ea typeface="Roboto"/>
                <a:cs typeface="Roboto"/>
                <a:sym typeface="Roboto"/>
              </a:rPr>
              <a:t>can only be answered by asking people</a:t>
            </a:r>
            <a:r>
              <a:rPr lang="en-US" sz="3200" dirty="0">
                <a:ea typeface="Roboto"/>
                <a:cs typeface="Roboto"/>
                <a:sym typeface="Roboto"/>
              </a:rPr>
              <a:t>. </a:t>
            </a:r>
            <a:endParaRPr sz="4800" dirty="0"/>
          </a:p>
        </p:txBody>
      </p:sp>
    </p:spTree>
    <p:extLst>
      <p:ext uri="{BB962C8B-B14F-4D97-AF65-F5344CB8AC3E}">
        <p14:creationId xmlns:p14="http://schemas.microsoft.com/office/powerpoint/2010/main" val="4243671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ampling"/>
          <p:cNvSpPr txBox="1">
            <a:spLocks noGrp="1"/>
          </p:cNvSpPr>
          <p:nvPr>
            <p:ph type="title"/>
          </p:nvPr>
        </p:nvSpPr>
        <p:spPr>
          <a:prstGeom prst="rect">
            <a:avLst/>
          </a:prstGeom>
        </p:spPr>
        <p:txBody>
          <a:bodyPr/>
          <a:lstStyle/>
          <a:p>
            <a:r>
              <a:rPr dirty="0">
                <a:solidFill>
                  <a:schemeClr val="tx1"/>
                </a:solidFill>
              </a:rPr>
              <a:t>Sampling</a:t>
            </a:r>
          </a:p>
        </p:txBody>
      </p:sp>
      <p:sp>
        <p:nvSpPr>
          <p:cNvPr id="124" name="In academic environments (and even in industry), we rarely achieve ‘N = all’.…"/>
          <p:cNvSpPr txBox="1">
            <a:spLocks noGrp="1"/>
          </p:cNvSpPr>
          <p:nvPr>
            <p:ph type="body" idx="1"/>
          </p:nvPr>
        </p:nvSpPr>
        <p:spPr>
          <a:prstGeom prst="rect">
            <a:avLst/>
          </a:prstGeom>
        </p:spPr>
        <p:txBody>
          <a:bodyPr/>
          <a:lstStyle/>
          <a:p>
            <a:r>
              <a:rPr dirty="0"/>
              <a:t>In academic environments (and even in industry), we rarely achieve ‘</a:t>
            </a:r>
            <a:r>
              <a:rPr dirty="0">
                <a:latin typeface="Brill Italic"/>
                <a:ea typeface="Brill Italic"/>
                <a:cs typeface="Brill Italic"/>
                <a:sym typeface="Brill Italic"/>
              </a:rPr>
              <a:t>N</a:t>
            </a:r>
            <a:r>
              <a:rPr dirty="0"/>
              <a:t> = all’.</a:t>
            </a:r>
          </a:p>
          <a:p>
            <a:r>
              <a:rPr dirty="0"/>
              <a:t>In MIR, we are almost always </a:t>
            </a:r>
            <a:r>
              <a:rPr dirty="0" err="1"/>
              <a:t>generalising</a:t>
            </a:r>
            <a:r>
              <a:rPr dirty="0"/>
              <a:t> from a model trained on a just a subset of musical fragments of interest.</a:t>
            </a:r>
          </a:p>
          <a:p>
            <a:pPr>
              <a:defRPr>
                <a:latin typeface="Brill Bold"/>
                <a:ea typeface="Brill Bold"/>
                <a:cs typeface="Brill Bold"/>
                <a:sym typeface="Brill Bold"/>
              </a:defRPr>
            </a:pPr>
            <a:r>
              <a:rPr dirty="0"/>
              <a:t>Sampling</a:t>
            </a:r>
            <a:r>
              <a:rPr dirty="0">
                <a:latin typeface="+mn-lt"/>
                <a:ea typeface="+mn-ea"/>
                <a:cs typeface="+mn-cs"/>
                <a:sym typeface="Brill Roman"/>
              </a:rPr>
              <a:t> is the way we choose that subset.</a:t>
            </a:r>
          </a:p>
          <a:p>
            <a:r>
              <a:rPr dirty="0"/>
              <a:t>When human participants are involved, we not only need to sample music, but also our participants!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Get the most ‘familiar’ artists according to The Echo Nest, then download as many songs as possible from each of them.…"/>
          <p:cNvSpPr txBox="1">
            <a:spLocks noGrp="1"/>
          </p:cNvSpPr>
          <p:nvPr>
            <p:ph type="body" idx="1"/>
          </p:nvPr>
        </p:nvSpPr>
        <p:spPr>
          <a:xfrm>
            <a:off x="3901289" y="892969"/>
            <a:ext cx="7678603" cy="5072063"/>
          </a:xfrm>
          <a:prstGeom prst="rect">
            <a:avLst/>
          </a:prstGeom>
        </p:spPr>
        <p:txBody>
          <a:bodyPr>
            <a:normAutofit fontScale="47500" lnSpcReduction="20000"/>
          </a:bodyPr>
          <a:lstStyle/>
          <a:p>
            <a:pPr marL="392465" indent="-392465" defTabSz="365581">
              <a:spcBef>
                <a:spcPts val="2250"/>
              </a:spcBef>
              <a:buAutoNum type="arabicPeriod"/>
              <a:defRPr sz="4450"/>
            </a:pPr>
            <a:r>
              <a:t>Get the most ‘familiar’ artists according to The Echo Nest, then download as many songs as possible from each of them.</a:t>
            </a:r>
          </a:p>
          <a:p>
            <a:pPr marL="392465" indent="-392465" defTabSz="365581">
              <a:spcBef>
                <a:spcPts val="2250"/>
              </a:spcBef>
              <a:buAutoNum type="arabicPeriod"/>
              <a:defRPr sz="4450"/>
            </a:pPr>
            <a:r>
              <a:t>Get the 200 top terms from The Echo Nest, then using each term as a descriptor to find 100 artists, download as many of their songs as possible.</a:t>
            </a:r>
          </a:p>
          <a:p>
            <a:pPr marL="392465" indent="-392465" defTabSz="365581">
              <a:spcBef>
                <a:spcPts val="2250"/>
              </a:spcBef>
              <a:buAutoNum type="arabicPeriod"/>
              <a:defRPr sz="4450"/>
            </a:pPr>
            <a:r>
              <a:t>Get the songs and artists from the </a:t>
            </a:r>
            <a:r>
              <a:rPr spc="111"/>
              <a:t>CAL500</a:t>
            </a:r>
            <a:r>
              <a:t> dataset.</a:t>
            </a:r>
          </a:p>
          <a:p>
            <a:pPr marL="392465" indent="-392465" defTabSz="365581">
              <a:spcBef>
                <a:spcPts val="2250"/>
              </a:spcBef>
              <a:buAutoNum type="arabicPeriod"/>
              <a:defRPr sz="4450"/>
            </a:pPr>
            <a:r>
              <a:t>Get ‘extreme’ songs from The Echo Nest search parameters, e.g., songs with highest energy, lowest energy, tempo, song hotness, etc.</a:t>
            </a:r>
          </a:p>
          <a:p>
            <a:pPr marL="392465" indent="-392465" defTabSz="365581">
              <a:spcBef>
                <a:spcPts val="2250"/>
              </a:spcBef>
              <a:buAutoNum type="arabicPeriod"/>
              <a:defRPr sz="4450"/>
            </a:pPr>
            <a:r>
              <a:t>Take random walks along similar artist links, starting from the 100 most familiar artists.</a:t>
            </a:r>
          </a:p>
        </p:txBody>
      </p:sp>
      <p:sp>
        <p:nvSpPr>
          <p:cNvPr id="127" name="Rechthoek"/>
          <p:cNvSpPr/>
          <p:nvPr/>
        </p:nvSpPr>
        <p:spPr>
          <a:xfrm>
            <a:off x="3655863" y="1177139"/>
            <a:ext cx="57151" cy="508001"/>
          </a:xfrm>
          <a:prstGeom prst="rect">
            <a:avLst/>
          </a:prstGeom>
          <a:solidFill>
            <a:srgbClr val="A6AAA9"/>
          </a:solidFill>
          <a:ln w="12700">
            <a:miter lim="400000"/>
          </a:ln>
        </p:spPr>
        <p:txBody>
          <a:bodyPr lIns="35719" tIns="35719" rIns="35719" bIns="35719" anchor="ctr"/>
          <a:lstStyle/>
          <a:p>
            <a:pPr algn="ctr">
              <a:defRPr sz="4800" baseline="-12500">
                <a:solidFill>
                  <a:srgbClr val="FFFFFF"/>
                </a:solidFill>
              </a:defRPr>
            </a:pPr>
            <a:endParaRPr sz="2400"/>
          </a:p>
        </p:txBody>
      </p:sp>
      <p:sp>
        <p:nvSpPr>
          <p:cNvPr id="128" name="Rechthoek"/>
          <p:cNvSpPr/>
          <p:nvPr/>
        </p:nvSpPr>
        <p:spPr>
          <a:xfrm>
            <a:off x="3617763" y="2682809"/>
            <a:ext cx="95251" cy="508001"/>
          </a:xfrm>
          <a:prstGeom prst="rect">
            <a:avLst/>
          </a:prstGeom>
          <a:solidFill>
            <a:srgbClr val="A6AAA9"/>
          </a:solidFill>
          <a:ln w="12700">
            <a:miter lim="400000"/>
          </a:ln>
        </p:spPr>
        <p:txBody>
          <a:bodyPr lIns="35719" tIns="35719" rIns="35719" bIns="35719" anchor="ctr"/>
          <a:lstStyle/>
          <a:p>
            <a:pPr algn="ctr">
              <a:defRPr sz="4800" baseline="-12500">
                <a:solidFill>
                  <a:srgbClr val="FFFFFF"/>
                </a:solidFill>
              </a:defRPr>
            </a:pPr>
            <a:endParaRPr sz="2400"/>
          </a:p>
        </p:txBody>
      </p:sp>
      <p:sp>
        <p:nvSpPr>
          <p:cNvPr id="129" name="Rechthoek"/>
          <p:cNvSpPr/>
          <p:nvPr/>
        </p:nvSpPr>
        <p:spPr>
          <a:xfrm>
            <a:off x="538013" y="4154239"/>
            <a:ext cx="3175001" cy="508001"/>
          </a:xfrm>
          <a:prstGeom prst="rect">
            <a:avLst/>
          </a:prstGeom>
          <a:solidFill>
            <a:srgbClr val="A6AAA9"/>
          </a:solidFill>
          <a:ln w="12700">
            <a:miter lim="400000"/>
          </a:ln>
        </p:spPr>
        <p:txBody>
          <a:bodyPr lIns="35719" tIns="35719" rIns="35719" bIns="35719" anchor="ctr"/>
          <a:lstStyle/>
          <a:p>
            <a:pPr algn="ctr">
              <a:defRPr sz="4800" baseline="-12500">
                <a:solidFill>
                  <a:srgbClr val="FFFFFF"/>
                </a:solidFill>
              </a:defRPr>
            </a:pPr>
            <a:endParaRPr sz="2400"/>
          </a:p>
        </p:txBody>
      </p:sp>
      <p:sp>
        <p:nvSpPr>
          <p:cNvPr id="130" name="Rechthoek"/>
          <p:cNvSpPr/>
          <p:nvPr/>
        </p:nvSpPr>
        <p:spPr>
          <a:xfrm>
            <a:off x="690413" y="5141495"/>
            <a:ext cx="3022601" cy="508001"/>
          </a:xfrm>
          <a:prstGeom prst="rect">
            <a:avLst/>
          </a:prstGeom>
          <a:solidFill>
            <a:srgbClr val="A6AAA9"/>
          </a:solidFill>
          <a:ln w="12700">
            <a:miter lim="400000"/>
          </a:ln>
        </p:spPr>
        <p:txBody>
          <a:bodyPr lIns="35719" tIns="35719" rIns="35719" bIns="35719" anchor="ctr"/>
          <a:lstStyle/>
          <a:p>
            <a:pPr algn="ctr">
              <a:defRPr sz="4800" baseline="-12500">
                <a:solidFill>
                  <a:srgbClr val="FFFFFF"/>
                </a:solidFill>
              </a:defRPr>
            </a:pPr>
            <a:endParaRPr sz="2400"/>
          </a:p>
        </p:txBody>
      </p:sp>
      <p:sp>
        <p:nvSpPr>
          <p:cNvPr id="131" name="Bertin-Mahieux et al. · 2011 · The Million Song Dataset"/>
          <p:cNvSpPr txBox="1"/>
          <p:nvPr/>
        </p:nvSpPr>
        <p:spPr>
          <a:xfrm>
            <a:off x="7669851" y="6344314"/>
            <a:ext cx="2662588"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900"/>
              <a:t>Bertin-Mahieux et al. · 2011 · The Million Song Dataset</a:t>
            </a:r>
          </a:p>
        </p:txBody>
      </p:sp>
      <p:sp>
        <p:nvSpPr>
          <p:cNvPr id="132" name="Lijn"/>
          <p:cNvSpPr/>
          <p:nvPr/>
        </p:nvSpPr>
        <p:spPr>
          <a:xfrm flipV="1">
            <a:off x="3716188" y="961437"/>
            <a:ext cx="1" cy="4935127"/>
          </a:xfrm>
          <a:prstGeom prst="line">
            <a:avLst/>
          </a:prstGeom>
          <a:ln w="25400">
            <a:solidFill>
              <a:srgbClr val="000000"/>
            </a:solidFill>
            <a:miter lim="400000"/>
          </a:ln>
        </p:spPr>
        <p:txBody>
          <a:bodyPr lIns="35719" tIns="35719" rIns="35719" bIns="35719" anchor="ctr"/>
          <a:lstStyle/>
          <a:p>
            <a:pPr algn="ctr">
              <a:defRPr>
                <a:solidFill>
                  <a:srgbClr val="000000"/>
                </a:solidFill>
                <a:latin typeface="Helvetica Light"/>
                <a:ea typeface="Helvetica Light"/>
                <a:cs typeface="Helvetica Light"/>
                <a:sym typeface="Helvetica Light"/>
              </a:defRPr>
            </a:pPr>
            <a:endParaRPr sz="900"/>
          </a:p>
        </p:txBody>
      </p:sp>
      <p:sp>
        <p:nvSpPr>
          <p:cNvPr id="133" name="One Million Songs"/>
          <p:cNvSpPr txBox="1"/>
          <p:nvPr/>
        </p:nvSpPr>
        <p:spPr>
          <a:xfrm>
            <a:off x="766883" y="613686"/>
            <a:ext cx="1633304" cy="2011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8400">
                <a:solidFill>
                  <a:srgbClr val="797979"/>
                </a:solidFill>
              </a:defRPr>
            </a:lvl1pPr>
          </a:lstStyle>
          <a:p>
            <a:r>
              <a:rPr sz="4200"/>
              <a:t>One Million Songs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elect a random week between 4 August 1958 (the first week the Billboard Hot 100 was published) and 23 November 1991 (the last week the Hot 100 was compiled using surveys instead of Nielsen SoundScan).…"/>
          <p:cNvSpPr txBox="1">
            <a:spLocks noGrp="1"/>
          </p:cNvSpPr>
          <p:nvPr>
            <p:ph type="body" idx="1"/>
          </p:nvPr>
        </p:nvSpPr>
        <p:spPr>
          <a:xfrm>
            <a:off x="3901289" y="892969"/>
            <a:ext cx="7678603" cy="5072063"/>
          </a:xfrm>
          <a:prstGeom prst="rect">
            <a:avLst/>
          </a:prstGeom>
        </p:spPr>
        <p:txBody>
          <a:bodyPr>
            <a:normAutofit fontScale="47500" lnSpcReduction="20000"/>
          </a:bodyPr>
          <a:lstStyle/>
          <a:p>
            <a:pPr marL="326319" indent="-326319" defTabSz="303967">
              <a:spcBef>
                <a:spcPts val="1850"/>
              </a:spcBef>
              <a:buAutoNum type="arabicPeriod"/>
              <a:defRPr sz="3700"/>
            </a:pPr>
            <a:r>
              <a:t>Select a random week between 4 August 1958 (the first week the </a:t>
            </a:r>
            <a:r>
              <a:rPr>
                <a:latin typeface="Brill Italic"/>
                <a:ea typeface="Brill Italic"/>
                <a:cs typeface="Brill Italic"/>
                <a:sym typeface="Brill Italic"/>
              </a:rPr>
              <a:t>Billboard</a:t>
            </a:r>
            <a:r>
              <a:t> Hot 100 was published) and 23 November 1991 (the last week the Hot 100 was compiled using surveys instead of Nielsen SoundScan).</a:t>
            </a:r>
          </a:p>
          <a:p>
            <a:pPr marL="326319" indent="-326319" defTabSz="303967">
              <a:spcBef>
                <a:spcPts val="1850"/>
              </a:spcBef>
              <a:buAutoNum type="arabicPeriod"/>
              <a:defRPr sz="3700"/>
            </a:pPr>
            <a:r>
              <a:t>Select a random rank between 1 and 100.</a:t>
            </a:r>
          </a:p>
          <a:p>
            <a:pPr marL="326319" indent="-326319" defTabSz="303967">
              <a:spcBef>
                <a:spcPts val="1850"/>
              </a:spcBef>
              <a:buAutoNum type="arabicPeriod"/>
              <a:defRPr sz="3700"/>
            </a:pPr>
            <a:r>
              <a:t>If the track on the Hot 100 for the week selected in Step 1 and the rank selected in Step 2 is commercially available, download it. </a:t>
            </a:r>
          </a:p>
          <a:p>
            <a:pPr marL="392889" lvl="1" indent="-228424" defTabSz="303967">
              <a:spcBef>
                <a:spcPts val="1850"/>
              </a:spcBef>
              <a:defRPr sz="3700"/>
            </a:pPr>
            <a:r>
              <a:t>If not, try the tracks either one rank above and one rank below the desired rank, in random order. </a:t>
            </a:r>
          </a:p>
          <a:p>
            <a:pPr marL="392889" lvl="1" indent="-228424" defTabSz="303967">
              <a:spcBef>
                <a:spcPts val="1850"/>
              </a:spcBef>
              <a:defRPr sz="3700"/>
            </a:pPr>
            <a:r>
              <a:t>If neither of these are available, try the tracks two ranks above and two ranks below the desired rank, in random order.</a:t>
            </a:r>
          </a:p>
          <a:p>
            <a:pPr marL="392889" lvl="1" indent="-228424" defTabSz="303967">
              <a:spcBef>
                <a:spcPts val="1850"/>
              </a:spcBef>
              <a:defRPr sz="3700"/>
            </a:pPr>
            <a:r>
              <a:t>If none of these five tracks are available, download nothing.</a:t>
            </a:r>
          </a:p>
          <a:p>
            <a:pPr marL="326319" indent="-326319" defTabSz="303967">
              <a:spcBef>
                <a:spcPts val="1850"/>
              </a:spcBef>
              <a:buAutoNum type="arabicPeriod"/>
              <a:defRPr sz="3700"/>
            </a:pPr>
            <a:r>
              <a:t>Repeat Steps 1–3 until the desired number of tracks is reached.</a:t>
            </a:r>
          </a:p>
        </p:txBody>
      </p:sp>
      <p:sp>
        <p:nvSpPr>
          <p:cNvPr id="138" name="Rechthoek"/>
          <p:cNvSpPr/>
          <p:nvPr/>
        </p:nvSpPr>
        <p:spPr>
          <a:xfrm>
            <a:off x="1888868" y="2674811"/>
            <a:ext cx="1847851" cy="508001"/>
          </a:xfrm>
          <a:prstGeom prst="rect">
            <a:avLst/>
          </a:prstGeom>
          <a:solidFill>
            <a:srgbClr val="A6AAA9"/>
          </a:solidFill>
          <a:ln w="12700">
            <a:miter lim="400000"/>
          </a:ln>
        </p:spPr>
        <p:txBody>
          <a:bodyPr lIns="35719" tIns="35719" rIns="35719" bIns="35719" anchor="ctr"/>
          <a:lstStyle/>
          <a:p>
            <a:pPr algn="ctr">
              <a:defRPr sz="4800" baseline="-12500">
                <a:solidFill>
                  <a:srgbClr val="FFFFFF"/>
                </a:solidFill>
              </a:defRPr>
            </a:pPr>
            <a:endParaRPr sz="2400"/>
          </a:p>
        </p:txBody>
      </p:sp>
      <p:sp>
        <p:nvSpPr>
          <p:cNvPr id="139" name="Rechthoek"/>
          <p:cNvSpPr/>
          <p:nvPr/>
        </p:nvSpPr>
        <p:spPr>
          <a:xfrm>
            <a:off x="1250950" y="3457509"/>
            <a:ext cx="2463800" cy="508001"/>
          </a:xfrm>
          <a:prstGeom prst="rect">
            <a:avLst/>
          </a:prstGeom>
          <a:solidFill>
            <a:srgbClr val="A6AAA9"/>
          </a:solidFill>
          <a:ln w="12700">
            <a:miter lim="400000"/>
          </a:ln>
        </p:spPr>
        <p:txBody>
          <a:bodyPr lIns="35719" tIns="35719" rIns="35719" bIns="35719" anchor="ctr"/>
          <a:lstStyle/>
          <a:p>
            <a:pPr algn="ctr">
              <a:defRPr sz="4800" baseline="-12500">
                <a:solidFill>
                  <a:srgbClr val="FFFFFF"/>
                </a:solidFill>
              </a:defRPr>
            </a:pPr>
            <a:endParaRPr sz="2400"/>
          </a:p>
        </p:txBody>
      </p:sp>
      <p:sp>
        <p:nvSpPr>
          <p:cNvPr id="140" name="Rechthoek"/>
          <p:cNvSpPr/>
          <p:nvPr/>
        </p:nvSpPr>
        <p:spPr>
          <a:xfrm>
            <a:off x="2374900" y="4240207"/>
            <a:ext cx="1339850" cy="508001"/>
          </a:xfrm>
          <a:prstGeom prst="rect">
            <a:avLst/>
          </a:prstGeom>
          <a:solidFill>
            <a:srgbClr val="A6AAA9"/>
          </a:solidFill>
          <a:ln w="12700">
            <a:miter lim="400000"/>
          </a:ln>
        </p:spPr>
        <p:txBody>
          <a:bodyPr lIns="35719" tIns="35719" rIns="35719" bIns="35719" anchor="ctr"/>
          <a:lstStyle/>
          <a:p>
            <a:pPr algn="ctr">
              <a:defRPr sz="4800" baseline="-12500">
                <a:solidFill>
                  <a:srgbClr val="FFFFFF"/>
                </a:solidFill>
              </a:defRPr>
            </a:pPr>
            <a:endParaRPr sz="2400"/>
          </a:p>
        </p:txBody>
      </p:sp>
      <p:sp>
        <p:nvSpPr>
          <p:cNvPr id="141" name="Rechthoek"/>
          <p:cNvSpPr/>
          <p:nvPr/>
        </p:nvSpPr>
        <p:spPr>
          <a:xfrm>
            <a:off x="1111250" y="5022905"/>
            <a:ext cx="2603500" cy="508001"/>
          </a:xfrm>
          <a:prstGeom prst="rect">
            <a:avLst/>
          </a:prstGeom>
          <a:solidFill>
            <a:srgbClr val="A6AAA9"/>
          </a:solidFill>
          <a:ln w="12700">
            <a:miter lim="400000"/>
          </a:ln>
        </p:spPr>
        <p:txBody>
          <a:bodyPr lIns="35719" tIns="35719" rIns="35719" bIns="35719" anchor="ctr"/>
          <a:lstStyle/>
          <a:p>
            <a:pPr algn="ctr">
              <a:defRPr sz="4800" baseline="-12500">
                <a:solidFill>
                  <a:srgbClr val="FFFFFF"/>
                </a:solidFill>
              </a:defRPr>
            </a:pPr>
            <a:endParaRPr sz="2400"/>
          </a:p>
        </p:txBody>
      </p:sp>
      <p:sp>
        <p:nvSpPr>
          <p:cNvPr id="142" name="Burgoyne, Wild, et al. · 2011 · An Expert Ground Truth Set"/>
          <p:cNvSpPr txBox="1"/>
          <p:nvPr/>
        </p:nvSpPr>
        <p:spPr>
          <a:xfrm>
            <a:off x="7440439" y="6344314"/>
            <a:ext cx="2888612"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900"/>
              <a:t>Burgoyne, Wild, et al. · 2011 · An Expert Ground Truth Set</a:t>
            </a:r>
          </a:p>
        </p:txBody>
      </p:sp>
      <p:sp>
        <p:nvSpPr>
          <p:cNvPr id="143" name="Lijn"/>
          <p:cNvSpPr/>
          <p:nvPr/>
        </p:nvSpPr>
        <p:spPr>
          <a:xfrm flipV="1">
            <a:off x="3716188" y="961437"/>
            <a:ext cx="1" cy="4935127"/>
          </a:xfrm>
          <a:prstGeom prst="line">
            <a:avLst/>
          </a:prstGeom>
          <a:ln w="25400">
            <a:solidFill>
              <a:srgbClr val="000000"/>
            </a:solidFill>
            <a:miter lim="400000"/>
          </a:ln>
        </p:spPr>
        <p:txBody>
          <a:bodyPr lIns="35719" tIns="35719" rIns="35719" bIns="35719" anchor="ctr"/>
          <a:lstStyle/>
          <a:p>
            <a:pPr algn="ctr">
              <a:defRPr>
                <a:solidFill>
                  <a:srgbClr val="000000"/>
                </a:solidFill>
                <a:latin typeface="Helvetica Light"/>
                <a:ea typeface="Helvetica Light"/>
                <a:cs typeface="Helvetica Light"/>
                <a:sym typeface="Helvetica Light"/>
              </a:defRPr>
            </a:pPr>
            <a:endParaRPr sz="900"/>
          </a:p>
        </p:txBody>
      </p:sp>
      <p:sp>
        <p:nvSpPr>
          <p:cNvPr id="144" name="One Thousand Songs"/>
          <p:cNvSpPr txBox="1"/>
          <p:nvPr/>
        </p:nvSpPr>
        <p:spPr>
          <a:xfrm>
            <a:off x="766883" y="613686"/>
            <a:ext cx="2243763" cy="2011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8400">
                <a:solidFill>
                  <a:srgbClr val="797979"/>
                </a:solidFill>
              </a:defRPr>
            </a:lvl1pPr>
          </a:lstStyle>
          <a:p>
            <a:r>
              <a:rPr sz="4200"/>
              <a:t>One Thousand Songs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ost-stratification"/>
          <p:cNvSpPr txBox="1">
            <a:spLocks noGrp="1"/>
          </p:cNvSpPr>
          <p:nvPr>
            <p:ph type="title"/>
          </p:nvPr>
        </p:nvSpPr>
        <p:spPr>
          <a:prstGeom prst="rect">
            <a:avLst/>
          </a:prstGeom>
        </p:spPr>
        <p:txBody>
          <a:bodyPr/>
          <a:lstStyle/>
          <a:p>
            <a:r>
              <a:rPr dirty="0">
                <a:solidFill>
                  <a:schemeClr val="tx1"/>
                </a:solidFill>
              </a:rPr>
              <a:t>Post-stratification</a:t>
            </a:r>
          </a:p>
        </p:txBody>
      </p:sp>
      <p:sp>
        <p:nvSpPr>
          <p:cNvPr id="149" name="Some songs in the McGill Billboard corpus are sampled more than once (e.g., songs that charted for multiple weeks).…"/>
          <p:cNvSpPr txBox="1">
            <a:spLocks noGrp="1"/>
          </p:cNvSpPr>
          <p:nvPr>
            <p:ph type="body" idx="1"/>
          </p:nvPr>
        </p:nvSpPr>
        <p:spPr>
          <a:xfrm>
            <a:off x="581192" y="2336002"/>
            <a:ext cx="11029616" cy="3816874"/>
          </a:xfrm>
          <a:prstGeom prst="rect">
            <a:avLst/>
          </a:prstGeom>
        </p:spPr>
        <p:txBody>
          <a:bodyPr>
            <a:normAutofit fontScale="47500" lnSpcReduction="20000"/>
          </a:bodyPr>
          <a:lstStyle/>
          <a:p>
            <a:pPr marL="296333" indent="-296333" defTabSz="394335">
              <a:spcBef>
                <a:spcPts val="2400"/>
              </a:spcBef>
              <a:defRPr sz="4800"/>
            </a:pPr>
            <a:r>
              <a:rPr dirty="0"/>
              <a:t>Some songs in the McGill Billboard corpus are sampled more than once (e.g., songs that charted for multiple weeks).</a:t>
            </a:r>
          </a:p>
          <a:p>
            <a:pPr marL="296333" indent="-296333" defTabSz="394335">
              <a:spcBef>
                <a:spcPts val="2400"/>
              </a:spcBef>
              <a:defRPr sz="4800"/>
            </a:pPr>
            <a:r>
              <a:rPr dirty="0"/>
              <a:t>An average listener would have been expected to have more exposure to these songs than those sampled only once.</a:t>
            </a:r>
          </a:p>
          <a:p>
            <a:pPr marL="296333" indent="-296333" defTabSz="394335">
              <a:spcBef>
                <a:spcPts val="2400"/>
              </a:spcBef>
              <a:defRPr sz="4800"/>
            </a:pPr>
            <a:r>
              <a:rPr dirty="0"/>
              <a:t>If we want our models and predictions to be based on an average listener’s exposure, we need to weight these songs more heavily during training, testing, and validation.</a:t>
            </a:r>
          </a:p>
          <a:p>
            <a:pPr marL="296333" indent="-296333" defTabSz="394335">
              <a:spcBef>
                <a:spcPts val="2400"/>
              </a:spcBef>
              <a:defRPr sz="4800">
                <a:latin typeface="Brill Bold"/>
                <a:ea typeface="Brill Bold"/>
                <a:cs typeface="Brill Bold"/>
                <a:sym typeface="Brill Bold"/>
              </a:defRPr>
            </a:pPr>
            <a:r>
              <a:rPr dirty="0"/>
              <a:t>Post-stratification </a:t>
            </a:r>
            <a:r>
              <a:rPr dirty="0">
                <a:latin typeface="+mn-lt"/>
                <a:ea typeface="+mn-ea"/>
                <a:cs typeface="+mn-cs"/>
                <a:sym typeface="Brill Roman"/>
              </a:rPr>
              <a:t>is the term used for re-weighting model during or after training to match population characteristics.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Questions to Ask Yourself"/>
          <p:cNvSpPr txBox="1">
            <a:spLocks noGrp="1"/>
          </p:cNvSpPr>
          <p:nvPr>
            <p:ph type="title"/>
          </p:nvPr>
        </p:nvSpPr>
        <p:spPr>
          <a:prstGeom prst="rect">
            <a:avLst/>
          </a:prstGeom>
        </p:spPr>
        <p:txBody>
          <a:bodyPr/>
          <a:lstStyle/>
          <a:p>
            <a:r>
              <a:rPr dirty="0">
                <a:solidFill>
                  <a:schemeClr val="tx1"/>
                </a:solidFill>
              </a:rPr>
              <a:t>Questions to Ask Yourself</a:t>
            </a:r>
          </a:p>
        </p:txBody>
      </p:sp>
      <p:sp>
        <p:nvSpPr>
          <p:cNvPr id="152" name="What kinds of music and people are relevant for my research?…"/>
          <p:cNvSpPr txBox="1">
            <a:spLocks noGrp="1"/>
          </p:cNvSpPr>
          <p:nvPr>
            <p:ph type="body" idx="1"/>
          </p:nvPr>
        </p:nvSpPr>
        <p:spPr>
          <a:xfrm>
            <a:off x="581192" y="2336002"/>
            <a:ext cx="11029616" cy="3816873"/>
          </a:xfrm>
          <a:prstGeom prst="rect">
            <a:avLst/>
          </a:prstGeom>
        </p:spPr>
        <p:txBody>
          <a:bodyPr>
            <a:normAutofit/>
          </a:bodyPr>
          <a:lstStyle/>
          <a:p>
            <a:pPr marL="280899" indent="-280899" defTabSz="373797">
              <a:spcBef>
                <a:spcPts val="2300"/>
              </a:spcBef>
              <a:defRPr sz="4550"/>
            </a:pPr>
            <a:r>
              <a:rPr sz="2400" dirty="0"/>
              <a:t>What kinds of music and people are relevant for my research?</a:t>
            </a:r>
          </a:p>
          <a:p>
            <a:pPr marL="280899" indent="-280899" defTabSz="373797">
              <a:spcBef>
                <a:spcPts val="2300"/>
              </a:spcBef>
              <a:defRPr sz="4550"/>
            </a:pPr>
            <a:r>
              <a:rPr sz="2400" dirty="0"/>
              <a:t>Are there subgroups (</a:t>
            </a:r>
            <a:r>
              <a:rPr sz="2400" dirty="0">
                <a:latin typeface="Brill Bold"/>
                <a:ea typeface="Brill Bold"/>
                <a:cs typeface="Brill Bold"/>
                <a:sym typeface="Brill Bold"/>
              </a:rPr>
              <a:t>strata</a:t>
            </a:r>
            <a:r>
              <a:rPr sz="2400" dirty="0"/>
              <a:t>) of music or people that are relevant for my research?</a:t>
            </a:r>
          </a:p>
          <a:p>
            <a:pPr marL="280899" indent="-280899" defTabSz="373797">
              <a:spcBef>
                <a:spcPts val="2300"/>
              </a:spcBef>
              <a:defRPr sz="4550"/>
            </a:pPr>
            <a:r>
              <a:rPr sz="2400" dirty="0"/>
              <a:t>Should each stratum have equal weight in my corpus or participant pool, or should some be weighted more heavily than others?</a:t>
            </a:r>
          </a:p>
          <a:p>
            <a:pPr marL="280899" indent="-280899" defTabSz="373797">
              <a:spcBef>
                <a:spcPts val="2300"/>
              </a:spcBef>
              <a:defRPr sz="4550"/>
            </a:pPr>
            <a:r>
              <a:rPr sz="2400" dirty="0"/>
              <a:t>Within each stratum, do I have a random or near-random selection, or is there likely to be some sort of bias (e.g., toward more popular songs or highly-educated participants)? Is the bias a problem?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Missing Data Can Cause Bias"/>
          <p:cNvSpPr txBox="1">
            <a:spLocks noGrp="1"/>
          </p:cNvSpPr>
          <p:nvPr>
            <p:ph type="title"/>
          </p:nvPr>
        </p:nvSpPr>
        <p:spPr>
          <a:prstGeom prst="rect">
            <a:avLst/>
          </a:prstGeom>
        </p:spPr>
        <p:txBody>
          <a:bodyPr/>
          <a:lstStyle/>
          <a:p>
            <a:r>
              <a:rPr dirty="0">
                <a:solidFill>
                  <a:schemeClr val="tx1"/>
                </a:solidFill>
              </a:rPr>
              <a:t>Missing Data Can Cause Bias</a:t>
            </a:r>
          </a:p>
        </p:txBody>
      </p:sp>
      <p:sp>
        <p:nvSpPr>
          <p:cNvPr id="155" name="Data missing completely at random (MCAR) are missing for reasons that have nothing to do with parameters of interest (e.g., an unexpected Internet outage). These are OK…but rare.…"/>
          <p:cNvSpPr txBox="1">
            <a:spLocks noGrp="1"/>
          </p:cNvSpPr>
          <p:nvPr>
            <p:ph type="body" idx="1"/>
          </p:nvPr>
        </p:nvSpPr>
        <p:spPr>
          <a:prstGeom prst="rect">
            <a:avLst/>
          </a:prstGeom>
        </p:spPr>
        <p:txBody>
          <a:bodyPr>
            <a:normAutofit fontScale="55000" lnSpcReduction="20000"/>
          </a:bodyPr>
          <a:lstStyle/>
          <a:p>
            <a:pPr marL="305594" indent="-305594" defTabSz="406658">
              <a:defRPr sz="4950"/>
            </a:pPr>
            <a:r>
              <a:t>Data </a:t>
            </a:r>
            <a:r>
              <a:rPr>
                <a:latin typeface="Brill Bold"/>
                <a:ea typeface="Brill Bold"/>
                <a:cs typeface="Brill Bold"/>
                <a:sym typeface="Brill Bold"/>
              </a:rPr>
              <a:t>missing completely at random </a:t>
            </a:r>
            <a:r>
              <a:t>(MCAR)</a:t>
            </a:r>
            <a:r>
              <a:rPr>
                <a:latin typeface="Brill Bold"/>
                <a:ea typeface="Brill Bold"/>
                <a:cs typeface="Brill Bold"/>
                <a:sym typeface="Brill Bold"/>
              </a:rPr>
              <a:t> </a:t>
            </a:r>
            <a:r>
              <a:t>are missing for reasons that have nothing to do with parameters of interest (e.g., an unexpected Internet outage). These are OK…but rare.</a:t>
            </a:r>
          </a:p>
          <a:p>
            <a:pPr marL="305594" indent="-305594" defTabSz="406658">
              <a:defRPr sz="4950"/>
            </a:pPr>
            <a:r>
              <a:t>Data </a:t>
            </a:r>
            <a:r>
              <a:rPr>
                <a:latin typeface="Brill Bold"/>
                <a:ea typeface="Brill Bold"/>
                <a:cs typeface="Brill Bold"/>
                <a:sym typeface="Brill Bold"/>
              </a:rPr>
              <a:t>missing at random </a:t>
            </a:r>
            <a:r>
              <a:t>(MAR) are missing for reasons that can be fully explained by observations (e.g., people who report that they do not like metal music are less likely to finish a study on metal music). These are often OK, but it can be difficult to prove that data are truly MAR.</a:t>
            </a:r>
          </a:p>
          <a:p>
            <a:pPr marL="305594" indent="-305594" defTabSz="406658">
              <a:defRPr sz="4950"/>
            </a:pPr>
            <a:r>
              <a:t>Data </a:t>
            </a:r>
            <a:r>
              <a:rPr>
                <a:latin typeface="Brill Bold"/>
                <a:ea typeface="Brill Bold"/>
                <a:cs typeface="Brill Bold"/>
                <a:sym typeface="Brill Bold"/>
              </a:rPr>
              <a:t>missing not at random </a:t>
            </a:r>
            <a:r>
              <a:t>(MNAR) will lead to bias.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How Many Participants?"/>
          <p:cNvSpPr txBox="1">
            <a:spLocks noGrp="1"/>
          </p:cNvSpPr>
          <p:nvPr>
            <p:ph type="title"/>
          </p:nvPr>
        </p:nvSpPr>
        <p:spPr>
          <a:prstGeom prst="rect">
            <a:avLst/>
          </a:prstGeom>
        </p:spPr>
        <p:txBody>
          <a:bodyPr/>
          <a:lstStyle/>
          <a:p>
            <a:r>
              <a:rPr>
                <a:solidFill>
                  <a:schemeClr val="tx1"/>
                </a:solidFill>
              </a:rPr>
              <a:t>How Many Participants?</a:t>
            </a:r>
          </a:p>
        </p:txBody>
      </p:sp>
      <p:sp>
        <p:nvSpPr>
          <p:cNvPr id="158" name="Power analysis uses formulas to ensure that traditional statistical tests will be unlikely to miss a true result (i.e., make a Type II error). The traditional threshold is a 20% chance that the test will reject a true result (80% power).…"/>
          <p:cNvSpPr txBox="1">
            <a:spLocks noGrp="1"/>
          </p:cNvSpPr>
          <p:nvPr>
            <p:ph type="body" idx="1"/>
          </p:nvPr>
        </p:nvSpPr>
        <p:spPr>
          <a:xfrm>
            <a:off x="581192" y="2157984"/>
            <a:ext cx="11029616" cy="4498847"/>
          </a:xfrm>
          <a:prstGeom prst="rect">
            <a:avLst/>
          </a:prstGeom>
        </p:spPr>
        <p:txBody>
          <a:bodyPr>
            <a:normAutofit fontScale="62500" lnSpcReduction="20000"/>
          </a:bodyPr>
          <a:lstStyle/>
          <a:p>
            <a:pPr marL="222250" indent="-222250" defTabSz="295751">
              <a:spcBef>
                <a:spcPts val="1800"/>
              </a:spcBef>
              <a:defRPr sz="3600">
                <a:latin typeface="Brill Bold"/>
                <a:ea typeface="Brill Bold"/>
                <a:cs typeface="Brill Bold"/>
                <a:sym typeface="Brill Bold"/>
              </a:defRPr>
            </a:pPr>
            <a:r>
              <a:rPr dirty="0"/>
              <a:t>Power analysis</a:t>
            </a:r>
            <a:r>
              <a:rPr dirty="0">
                <a:latin typeface="+mn-lt"/>
                <a:ea typeface="+mn-ea"/>
                <a:cs typeface="+mn-cs"/>
                <a:sym typeface="Brill Roman"/>
              </a:rPr>
              <a:t> uses formulas to ensure that traditional statistical tests will be unlikely to miss a true result (i.e., make a </a:t>
            </a:r>
            <a:r>
              <a:rPr dirty="0"/>
              <a:t>Type II error</a:t>
            </a:r>
            <a:r>
              <a:rPr dirty="0">
                <a:latin typeface="+mn-lt"/>
                <a:ea typeface="+mn-ea"/>
                <a:cs typeface="+mn-cs"/>
                <a:sym typeface="Brill Roman"/>
              </a:rPr>
              <a:t>). The traditional threshold is a 20% chance that the test will reject a true result (80% power).</a:t>
            </a:r>
          </a:p>
          <a:p>
            <a:pPr marL="222250" indent="-222250" defTabSz="295751">
              <a:spcBef>
                <a:spcPts val="1800"/>
              </a:spcBef>
              <a:defRPr sz="3600">
                <a:latin typeface="Brill Bold"/>
                <a:ea typeface="Brill Bold"/>
                <a:cs typeface="Brill Bold"/>
                <a:sym typeface="Brill Bold"/>
              </a:defRPr>
            </a:pPr>
            <a:r>
              <a:rPr dirty="0">
                <a:latin typeface="+mn-lt"/>
                <a:ea typeface="+mn-ea"/>
                <a:cs typeface="+mn-cs"/>
                <a:sym typeface="Brill Roman"/>
              </a:rPr>
              <a:t>Traditional power analysis requires you to specify your expected </a:t>
            </a:r>
            <a:r>
              <a:rPr dirty="0"/>
              <a:t>effect size</a:t>
            </a:r>
            <a:r>
              <a:rPr dirty="0">
                <a:latin typeface="Brill Bold Italic"/>
                <a:ea typeface="Brill Bold Italic"/>
                <a:cs typeface="Brill Bold Italic"/>
                <a:sym typeface="Brill Bold Italic"/>
              </a:rPr>
              <a:t> </a:t>
            </a:r>
            <a:r>
              <a:rPr dirty="0">
                <a:latin typeface="+mn-lt"/>
                <a:ea typeface="+mn-ea"/>
                <a:cs typeface="+mn-cs"/>
                <a:sym typeface="Brill Roman"/>
              </a:rPr>
              <a:t>and population characteristics in advance. Online calculators like </a:t>
            </a:r>
            <a:r>
              <a:rPr u="sng" dirty="0">
                <a:solidFill>
                  <a:schemeClr val="accent2"/>
                </a:solidFill>
                <a:hlinkClick r:id="rId2">
                  <a:extLst>
                    <a:ext uri="{A12FA001-AC4F-418D-AE19-62706E023703}">
                      <ahyp:hlinkClr xmlns:ahyp="http://schemas.microsoft.com/office/drawing/2018/hyperlinkcolor" val="tx"/>
                    </a:ext>
                  </a:extLst>
                </a:hlinkClick>
              </a:rPr>
              <a:t>WebPower</a:t>
            </a:r>
            <a:r>
              <a:rPr dirty="0">
                <a:solidFill>
                  <a:schemeClr val="accent2"/>
                </a:solidFill>
                <a:latin typeface="+mn-lt"/>
                <a:ea typeface="+mn-ea"/>
                <a:cs typeface="+mn-cs"/>
                <a:sym typeface="Brill Roman"/>
              </a:rPr>
              <a:t> </a:t>
            </a:r>
            <a:r>
              <a:rPr dirty="0">
                <a:latin typeface="+mn-lt"/>
                <a:ea typeface="+mn-ea"/>
                <a:cs typeface="+mn-cs"/>
                <a:sym typeface="Brill Roman"/>
              </a:rPr>
              <a:t>can help.</a:t>
            </a:r>
          </a:p>
          <a:p>
            <a:pPr marL="382270" lvl="1" indent="-222250" defTabSz="295751">
              <a:spcBef>
                <a:spcPts val="1800"/>
              </a:spcBef>
              <a:defRPr sz="3600">
                <a:latin typeface="Brill Bold"/>
                <a:ea typeface="Brill Bold"/>
                <a:cs typeface="Brill Bold"/>
                <a:sym typeface="Brill Bold"/>
              </a:defRPr>
            </a:pPr>
            <a:r>
              <a:rPr dirty="0">
                <a:latin typeface="+mn-lt"/>
                <a:ea typeface="+mn-ea"/>
                <a:cs typeface="+mn-cs"/>
                <a:sym typeface="Brill Roman"/>
              </a:rPr>
              <a:t>For example, when comparing the average ratings for two equally-sized groups, each of which have a standard deviation of </a:t>
            </a:r>
            <a:r>
              <a:rPr dirty="0" err="1">
                <a:latin typeface="+mn-lt"/>
                <a:ea typeface="+mn-ea"/>
                <a:cs typeface="+mn-cs"/>
                <a:sym typeface="Brill Roman"/>
              </a:rPr>
              <a:t>σ</a:t>
            </a:r>
            <a:r>
              <a:rPr dirty="0">
                <a:latin typeface="+mn-lt"/>
                <a:ea typeface="+mn-ea"/>
                <a:cs typeface="+mn-cs"/>
                <a:sym typeface="Brill Roman"/>
              </a:rPr>
              <a:t> across their ratings, traditional power analysis requires (5.6 </a:t>
            </a:r>
            <a:r>
              <a:rPr dirty="0" err="1">
                <a:latin typeface="+mn-lt"/>
                <a:ea typeface="+mn-ea"/>
                <a:cs typeface="+mn-cs"/>
                <a:sym typeface="Brill Roman"/>
              </a:rPr>
              <a:t>σ</a:t>
            </a:r>
            <a:r>
              <a:rPr dirty="0">
                <a:latin typeface="+mn-lt"/>
                <a:ea typeface="+mn-ea"/>
                <a:cs typeface="+mn-cs"/>
                <a:sym typeface="Brill Roman"/>
              </a:rPr>
              <a:t> / </a:t>
            </a:r>
            <a:r>
              <a:rPr dirty="0" err="1">
                <a:latin typeface="+mn-lt"/>
                <a:ea typeface="+mn-ea"/>
                <a:cs typeface="+mn-cs"/>
                <a:sym typeface="Brill Roman"/>
              </a:rPr>
              <a:t>Δ</a:t>
            </a:r>
            <a:r>
              <a:rPr dirty="0">
                <a:latin typeface="+mn-lt"/>
                <a:ea typeface="+mn-ea"/>
                <a:cs typeface="+mn-cs"/>
                <a:sym typeface="Brill Roman"/>
              </a:rPr>
              <a:t>)</a:t>
            </a:r>
            <a:r>
              <a:rPr baseline="31999" dirty="0">
                <a:latin typeface="+mn-lt"/>
                <a:ea typeface="+mn-ea"/>
                <a:cs typeface="+mn-cs"/>
                <a:sym typeface="Brill Roman"/>
              </a:rPr>
              <a:t>2</a:t>
            </a:r>
            <a:r>
              <a:rPr dirty="0">
                <a:latin typeface="+mn-lt"/>
                <a:ea typeface="+mn-ea"/>
                <a:cs typeface="+mn-cs"/>
                <a:sym typeface="Brill Roman"/>
              </a:rPr>
              <a:t> participants. </a:t>
            </a:r>
          </a:p>
          <a:p>
            <a:pPr marL="222250" indent="-222250" defTabSz="295751">
              <a:spcBef>
                <a:spcPts val="1800"/>
              </a:spcBef>
              <a:defRPr sz="3600">
                <a:latin typeface="Brill Bold"/>
                <a:ea typeface="Brill Bold"/>
                <a:cs typeface="Brill Bold"/>
                <a:sym typeface="Brill Bold"/>
              </a:defRPr>
            </a:pPr>
            <a:r>
              <a:rPr dirty="0">
                <a:latin typeface="+mn-lt"/>
                <a:ea typeface="+mn-ea"/>
                <a:cs typeface="+mn-cs"/>
                <a:sym typeface="Brill Roman"/>
              </a:rPr>
              <a:t>If you are optimistic in estimating effect size, actual power can easily drop to just 10%! </a:t>
            </a:r>
          </a:p>
          <a:p>
            <a:pPr marL="222250" indent="-222250" defTabSz="295751">
              <a:spcBef>
                <a:spcPts val="1800"/>
              </a:spcBef>
              <a:defRPr sz="3600">
                <a:latin typeface="Brill Bold"/>
                <a:ea typeface="Brill Bold"/>
                <a:cs typeface="Brill Bold"/>
                <a:sym typeface="Brill Bold"/>
              </a:defRPr>
            </a:pPr>
            <a:r>
              <a:rPr dirty="0">
                <a:latin typeface="+mn-lt"/>
                <a:ea typeface="+mn-ea"/>
                <a:cs typeface="+mn-cs"/>
                <a:sym typeface="Brill Roman"/>
              </a:rPr>
              <a:t>A more modern approach is to use </a:t>
            </a:r>
            <a:r>
              <a:rPr dirty="0"/>
              <a:t>simulated data</a:t>
            </a:r>
            <a:r>
              <a:rPr dirty="0">
                <a:latin typeface="+mn-lt"/>
                <a:ea typeface="+mn-ea"/>
                <a:cs typeface="+mn-cs"/>
                <a:sym typeface="Brill Roman"/>
              </a:rPr>
              <a:t> to assess how many participants are likely to be necessary.</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How To Recruit"/>
          <p:cNvSpPr txBox="1">
            <a:spLocks noGrp="1"/>
          </p:cNvSpPr>
          <p:nvPr>
            <p:ph type="title"/>
          </p:nvPr>
        </p:nvSpPr>
        <p:spPr>
          <a:prstGeom prst="rect">
            <a:avLst/>
          </a:prstGeom>
        </p:spPr>
        <p:txBody>
          <a:bodyPr/>
          <a:lstStyle/>
          <a:p>
            <a:r>
              <a:rPr>
                <a:solidFill>
                  <a:schemeClr val="tx1"/>
                </a:solidFill>
              </a:rPr>
              <a:t>How To Recruit</a:t>
            </a:r>
          </a:p>
        </p:txBody>
      </p:sp>
      <p:sp>
        <p:nvSpPr>
          <p:cNvPr id="161" name="The best sampling strategies assume full access to your population of interest (e.g., choosing which users to A/B test).…"/>
          <p:cNvSpPr txBox="1">
            <a:spLocks noGrp="1"/>
          </p:cNvSpPr>
          <p:nvPr>
            <p:ph type="body" idx="1"/>
          </p:nvPr>
        </p:nvSpPr>
        <p:spPr>
          <a:prstGeom prst="rect">
            <a:avLst/>
          </a:prstGeom>
        </p:spPr>
        <p:txBody>
          <a:bodyPr>
            <a:normAutofit fontScale="62500" lnSpcReduction="20000"/>
          </a:bodyPr>
          <a:lstStyle/>
          <a:p>
            <a:pPr marL="305594" indent="-305594" defTabSz="406658">
              <a:defRPr sz="4950"/>
            </a:pPr>
            <a:r>
              <a:rPr dirty="0"/>
              <a:t>The best sampling strategies assume full access to your population of interest (e.g., choosing which users to A/B test).</a:t>
            </a:r>
          </a:p>
          <a:p>
            <a:pPr marL="305594" indent="-305594" defTabSz="406658">
              <a:defRPr sz="4950"/>
            </a:pPr>
            <a:r>
              <a:rPr dirty="0"/>
              <a:t>More often, researchers have to rely on non-probabilistic </a:t>
            </a:r>
            <a:r>
              <a:rPr dirty="0">
                <a:latin typeface="Brill Bold"/>
                <a:ea typeface="Brill Bold"/>
                <a:cs typeface="Brill Bold"/>
                <a:sym typeface="Brill Bold"/>
              </a:rPr>
              <a:t>convenience samples</a:t>
            </a:r>
            <a:r>
              <a:rPr dirty="0"/>
              <a:t> of whomever they can get.</a:t>
            </a:r>
          </a:p>
          <a:p>
            <a:pPr marL="525621" lvl="1" indent="-305594" defTabSz="406658">
              <a:defRPr sz="4950">
                <a:latin typeface="Brill Bold"/>
                <a:ea typeface="Brill Bold"/>
                <a:cs typeface="Brill Bold"/>
                <a:sym typeface="Brill Bold"/>
              </a:defRPr>
            </a:pPr>
            <a:r>
              <a:rPr dirty="0">
                <a:latin typeface="+mn-lt"/>
                <a:ea typeface="+mn-ea"/>
                <a:cs typeface="+mn-cs"/>
                <a:sym typeface="Brill Roman"/>
              </a:rPr>
              <a:t>Spamming the ISMIR list</a:t>
            </a:r>
          </a:p>
          <a:p>
            <a:pPr marL="525621" lvl="1" indent="-305594" defTabSz="406658">
              <a:defRPr sz="4950">
                <a:latin typeface="Brill Bold"/>
                <a:ea typeface="Brill Bold"/>
                <a:cs typeface="Brill Bold"/>
                <a:sym typeface="Brill Bold"/>
              </a:defRPr>
            </a:pPr>
            <a:r>
              <a:rPr u="sng" dirty="0">
                <a:solidFill>
                  <a:schemeClr val="accent2"/>
                </a:solidFill>
                <a:hlinkClick r:id="rId2">
                  <a:extLst>
                    <a:ext uri="{A12FA001-AC4F-418D-AE19-62706E023703}">
                      <ahyp:hlinkClr xmlns:ahyp="http://schemas.microsoft.com/office/drawing/2018/hyperlinkcolor" val="tx"/>
                    </a:ext>
                  </a:extLst>
                </a:hlinkClick>
              </a:rPr>
              <a:t>Mechanical Turk</a:t>
            </a:r>
            <a:r>
              <a:rPr dirty="0">
                <a:solidFill>
                  <a:schemeClr val="accent2"/>
                </a:solidFill>
                <a:latin typeface="+mn-lt"/>
                <a:ea typeface="+mn-ea"/>
                <a:cs typeface="+mn-cs"/>
                <a:sym typeface="Brill Roman"/>
              </a:rPr>
              <a:t> </a:t>
            </a:r>
            <a:r>
              <a:rPr dirty="0">
                <a:latin typeface="+mn-lt"/>
                <a:ea typeface="+mn-ea"/>
                <a:cs typeface="+mn-cs"/>
                <a:sym typeface="Brill Roman"/>
              </a:rPr>
              <a:t>or </a:t>
            </a:r>
            <a:r>
              <a:rPr u="sng" dirty="0">
                <a:solidFill>
                  <a:schemeClr val="accent2"/>
                </a:solidFill>
                <a:hlinkClick r:id="rId3">
                  <a:extLst>
                    <a:ext uri="{A12FA001-AC4F-418D-AE19-62706E023703}">
                      <ahyp:hlinkClr xmlns:ahyp="http://schemas.microsoft.com/office/drawing/2018/hyperlinkcolor" val="tx"/>
                    </a:ext>
                  </a:extLst>
                </a:hlinkClick>
              </a:rPr>
              <a:t>Prolific</a:t>
            </a:r>
          </a:p>
          <a:p>
            <a:pPr marL="305594" indent="-305594" defTabSz="406658">
              <a:defRPr sz="4950"/>
            </a:pPr>
            <a:r>
              <a:rPr dirty="0"/>
              <a:t>Convenience samples may not </a:t>
            </a:r>
            <a:r>
              <a:rPr dirty="0" err="1"/>
              <a:t>generalise</a:t>
            </a:r>
            <a:r>
              <a:rPr dirty="0"/>
              <a:t> well!</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trata to Consider and Balance"/>
          <p:cNvSpPr txBox="1">
            <a:spLocks noGrp="1"/>
          </p:cNvSpPr>
          <p:nvPr>
            <p:ph type="title"/>
          </p:nvPr>
        </p:nvSpPr>
        <p:spPr>
          <a:prstGeom prst="rect">
            <a:avLst/>
          </a:prstGeom>
        </p:spPr>
        <p:txBody>
          <a:bodyPr/>
          <a:lstStyle/>
          <a:p>
            <a:r>
              <a:rPr dirty="0">
                <a:solidFill>
                  <a:schemeClr val="tx1"/>
                </a:solidFill>
              </a:rPr>
              <a:t>Strata to Consider and Balance</a:t>
            </a:r>
          </a:p>
        </p:txBody>
      </p:sp>
      <p:sp>
        <p:nvSpPr>
          <p:cNvPr id="164" name="Gender…"/>
          <p:cNvSpPr txBox="1">
            <a:spLocks noGrp="1"/>
          </p:cNvSpPr>
          <p:nvPr>
            <p:ph type="body" idx="1"/>
          </p:nvPr>
        </p:nvSpPr>
        <p:spPr>
          <a:xfrm>
            <a:off x="581192" y="2336003"/>
            <a:ext cx="11029616" cy="3816873"/>
          </a:xfrm>
          <a:prstGeom prst="rect">
            <a:avLst/>
          </a:prstGeom>
        </p:spPr>
        <p:txBody>
          <a:bodyPr numCol="2" spcCol="780454">
            <a:normAutofit/>
          </a:bodyPr>
          <a:lstStyle/>
          <a:p>
            <a:r>
              <a:rPr sz="2400" dirty="0"/>
              <a:t>Gender</a:t>
            </a:r>
          </a:p>
          <a:p>
            <a:r>
              <a:rPr sz="2400" dirty="0"/>
              <a:t>Age</a:t>
            </a:r>
          </a:p>
          <a:p>
            <a:r>
              <a:rPr sz="2400" dirty="0"/>
              <a:t>Education level</a:t>
            </a:r>
          </a:p>
          <a:p>
            <a:r>
              <a:rPr sz="2400" dirty="0"/>
              <a:t>Cultural background</a:t>
            </a:r>
          </a:p>
          <a:p>
            <a:r>
              <a:rPr sz="2400" dirty="0"/>
              <a:t>Linguistic background</a:t>
            </a:r>
            <a:br>
              <a:rPr sz="2400" dirty="0"/>
            </a:br>
            <a:endParaRPr sz="2400" dirty="0"/>
          </a:p>
          <a:p>
            <a:r>
              <a:rPr sz="2400" dirty="0"/>
              <a:t>Geographic location</a:t>
            </a:r>
          </a:p>
          <a:p>
            <a:r>
              <a:rPr sz="2400" dirty="0"/>
              <a:t>Socio-economic status</a:t>
            </a:r>
          </a:p>
          <a:p>
            <a:r>
              <a:rPr sz="2400" dirty="0"/>
              <a:t>Musical sophistication</a:t>
            </a:r>
          </a:p>
          <a:p>
            <a:r>
              <a:rPr sz="2400" dirty="0"/>
              <a:t>Musical taste</a:t>
            </a:r>
          </a:p>
          <a:p>
            <a:r>
              <a:rPr sz="2400" dirty="0"/>
              <a:t>Instruments played</a:t>
            </a:r>
            <a:br>
              <a:rPr sz="2400" dirty="0"/>
            </a:br>
            <a:endParaRPr sz="2400"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musical instruments&#10;&#10;Description automatically generated">
            <a:extLst>
              <a:ext uri="{FF2B5EF4-FFF2-40B4-BE49-F238E27FC236}">
                <a16:creationId xmlns:a16="http://schemas.microsoft.com/office/drawing/2014/main" id="{8175C8E5-C5B8-9657-F589-4AC79C468FEA}"/>
              </a:ext>
            </a:extLst>
          </p:cNvPr>
          <p:cNvPicPr>
            <a:picLocks noChangeAspect="1"/>
          </p:cNvPicPr>
          <p:nvPr/>
        </p:nvPicPr>
        <p:blipFill>
          <a:blip r:embed="rId3"/>
          <a:srcRect l="5235"/>
          <a:stretch/>
        </p:blipFill>
        <p:spPr>
          <a:xfrm>
            <a:off x="410466" y="719847"/>
            <a:ext cx="8075165" cy="5666666"/>
          </a:xfrm>
          <a:prstGeom prst="rect">
            <a:avLst/>
          </a:prstGeom>
        </p:spPr>
      </p:pic>
      <p:sp>
        <p:nvSpPr>
          <p:cNvPr id="20" name="Rectangle 1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2ED1713-5CA5-229C-8DEC-1E41671BEC6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USE CASES in MIR	</a:t>
            </a:r>
          </a:p>
        </p:txBody>
      </p:sp>
      <p:sp>
        <p:nvSpPr>
          <p:cNvPr id="22" name="Rectangle 21">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8AD3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9093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27427C-B565-6C60-4C6F-5301869BFD8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F2E51F-8A7E-B3C9-77B9-4D00E5F39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E4F086-C99B-7465-E97F-8759183BA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8626F-0A94-6FB5-9BB9-717F9C17CD76}"/>
              </a:ext>
            </a:extLst>
          </p:cNvPr>
          <p:cNvSpPr>
            <a:spLocks noGrp="1"/>
          </p:cNvSpPr>
          <p:nvPr>
            <p:ph type="title"/>
          </p:nvPr>
        </p:nvSpPr>
        <p:spPr>
          <a:xfrm>
            <a:off x="959157" y="1113764"/>
            <a:ext cx="3449557" cy="4624327"/>
          </a:xfrm>
        </p:spPr>
        <p:txBody>
          <a:bodyPr anchor="ctr">
            <a:normAutofit/>
          </a:bodyPr>
          <a:lstStyle/>
          <a:p>
            <a:r>
              <a:rPr lang="en-US" sz="3200" dirty="0">
                <a:solidFill>
                  <a:srgbClr val="FFFFFF"/>
                </a:solidFill>
              </a:rPr>
              <a:t>introduction</a:t>
            </a:r>
          </a:p>
        </p:txBody>
      </p:sp>
      <p:sp>
        <p:nvSpPr>
          <p:cNvPr id="4" name="Google Shape;102;p15">
            <a:extLst>
              <a:ext uri="{FF2B5EF4-FFF2-40B4-BE49-F238E27FC236}">
                <a16:creationId xmlns:a16="http://schemas.microsoft.com/office/drawing/2014/main" id="{4A52C7B7-F878-364F-7F1C-B298C9061574}"/>
              </a:ext>
            </a:extLst>
          </p:cNvPr>
          <p:cNvSpPr txBox="1">
            <a:spLocks noGrp="1"/>
          </p:cNvSpPr>
          <p:nvPr>
            <p:ph idx="1"/>
          </p:nvPr>
        </p:nvSpPr>
        <p:spPr>
          <a:xfrm>
            <a:off x="5156200" y="1734921"/>
            <a:ext cx="6107113" cy="4624388"/>
          </a:xfrm>
          <a:prstGeom prst="rect">
            <a:avLst/>
          </a:prstGeom>
        </p:spPr>
        <p:txBody>
          <a:bodyPr spcFirstLastPara="1" wrap="square" lIns="91425" tIns="45700" rIns="91425" bIns="45700" anchor="t" anchorCtr="0">
            <a:normAutofit/>
          </a:bodyPr>
          <a:lstStyle/>
          <a:p>
            <a:pPr marL="0" indent="0">
              <a:spcBef>
                <a:spcPts val="1000"/>
              </a:spcBef>
              <a:spcAft>
                <a:spcPts val="0"/>
              </a:spcAft>
              <a:buNone/>
            </a:pPr>
            <a:r>
              <a:rPr lang="en-US" sz="3200" dirty="0"/>
              <a:t>You have made a source separation model.  You need to do subjective testing with human participants to validate that the separation </a:t>
            </a:r>
            <a:r>
              <a:rPr lang="en-US" sz="3200" dirty="0">
                <a:solidFill>
                  <a:schemeClr val="accent5"/>
                </a:solidFill>
              </a:rPr>
              <a:t>isolates tracks better than other models, while minimizing artifacts and preserving audio fidelity</a:t>
            </a:r>
            <a:r>
              <a:rPr lang="en-US" sz="3200" dirty="0"/>
              <a:t>. (Ultimately, perceptual problems).</a:t>
            </a:r>
          </a:p>
        </p:txBody>
      </p:sp>
      <p:sp>
        <p:nvSpPr>
          <p:cNvPr id="3" name="Rectangle 2">
            <a:extLst>
              <a:ext uri="{FF2B5EF4-FFF2-40B4-BE49-F238E27FC236}">
                <a16:creationId xmlns:a16="http://schemas.microsoft.com/office/drawing/2014/main" id="{C54C4957-5B72-F804-1215-8633FC569787}"/>
              </a:ext>
            </a:extLst>
          </p:cNvPr>
          <p:cNvSpPr/>
          <p:nvPr/>
        </p:nvSpPr>
        <p:spPr>
          <a:xfrm>
            <a:off x="5078188" y="485678"/>
            <a:ext cx="6185126" cy="853265"/>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spcBef>
                <a:spcPts val="1000"/>
              </a:spcBef>
              <a:spcAft>
                <a:spcPts val="0"/>
              </a:spcAft>
              <a:buNone/>
            </a:pPr>
            <a:r>
              <a:rPr lang="en-US" sz="2800" dirty="0">
                <a:solidFill>
                  <a:schemeClr val="bg1"/>
                </a:solidFill>
              </a:rPr>
              <a:t>SCENARIO 1</a:t>
            </a:r>
            <a:r>
              <a:rPr lang="en-US" sz="3200" dirty="0">
                <a:solidFill>
                  <a:schemeClr val="bg1"/>
                </a:solidFill>
                <a:latin typeface="+mj-lt"/>
              </a:rPr>
              <a:t>:  </a:t>
            </a:r>
            <a:r>
              <a:rPr lang="en-US" sz="2800" dirty="0">
                <a:solidFill>
                  <a:schemeClr val="bg1"/>
                </a:solidFill>
                <a:latin typeface="+mj-lt"/>
              </a:rPr>
              <a:t>Source Separation</a:t>
            </a:r>
          </a:p>
        </p:txBody>
      </p:sp>
    </p:spTree>
    <p:extLst>
      <p:ext uri="{BB962C8B-B14F-4D97-AF65-F5344CB8AC3E}">
        <p14:creationId xmlns:p14="http://schemas.microsoft.com/office/powerpoint/2010/main" val="3251661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4BADF3-1452-996F-02DF-DA3DF567924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090A76-5112-FE41-3A1C-AA420A00B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F6A03B-CEF9-2DA4-7CE4-5241896A1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135CD7-5B84-866B-8C38-D45FA8477670}"/>
              </a:ext>
            </a:extLst>
          </p:cNvPr>
          <p:cNvSpPr>
            <a:spLocks noGrp="1"/>
          </p:cNvSpPr>
          <p:nvPr>
            <p:ph type="title"/>
          </p:nvPr>
        </p:nvSpPr>
        <p:spPr>
          <a:xfrm>
            <a:off x="959157" y="1113764"/>
            <a:ext cx="3449557" cy="4624327"/>
          </a:xfrm>
        </p:spPr>
        <p:txBody>
          <a:bodyPr anchor="ctr">
            <a:normAutofit/>
          </a:bodyPr>
          <a:lstStyle/>
          <a:p>
            <a:r>
              <a:rPr lang="en-US" sz="3200" dirty="0">
                <a:solidFill>
                  <a:srgbClr val="FFFFFF"/>
                </a:solidFill>
              </a:rPr>
              <a:t>introduction</a:t>
            </a:r>
          </a:p>
        </p:txBody>
      </p:sp>
      <p:sp>
        <p:nvSpPr>
          <p:cNvPr id="4" name="Google Shape;102;p15">
            <a:extLst>
              <a:ext uri="{FF2B5EF4-FFF2-40B4-BE49-F238E27FC236}">
                <a16:creationId xmlns:a16="http://schemas.microsoft.com/office/drawing/2014/main" id="{C981D332-F7A7-9100-33DA-C612302C94E9}"/>
              </a:ext>
            </a:extLst>
          </p:cNvPr>
          <p:cNvSpPr txBox="1">
            <a:spLocks noGrp="1"/>
          </p:cNvSpPr>
          <p:nvPr>
            <p:ph idx="1"/>
          </p:nvPr>
        </p:nvSpPr>
        <p:spPr>
          <a:xfrm>
            <a:off x="5156200" y="1734921"/>
            <a:ext cx="6107113" cy="4624388"/>
          </a:xfrm>
          <a:prstGeom prst="rect">
            <a:avLst/>
          </a:prstGeom>
        </p:spPr>
        <p:txBody>
          <a:bodyPr spcFirstLastPara="1" wrap="square" lIns="91425" tIns="45700" rIns="91425" bIns="45700" anchor="t" anchorCtr="0">
            <a:normAutofit/>
          </a:bodyPr>
          <a:lstStyle/>
          <a:p>
            <a:pPr marL="0" indent="0">
              <a:spcBef>
                <a:spcPts val="1000"/>
              </a:spcBef>
              <a:spcAft>
                <a:spcPts val="0"/>
              </a:spcAft>
              <a:buNone/>
            </a:pPr>
            <a:r>
              <a:rPr lang="en-US" sz="3200" dirty="0"/>
              <a:t>You have designed a model for automatically detecting musical emotion from audio (MER), a highly subjective (and </a:t>
            </a:r>
            <a:r>
              <a:rPr lang="en-US" sz="3200" dirty="0">
                <a:solidFill>
                  <a:schemeClr val="accent5"/>
                </a:solidFill>
              </a:rPr>
              <a:t>human-dependent</a:t>
            </a:r>
            <a:r>
              <a:rPr lang="en-US" sz="3200" dirty="0">
                <a:solidFill>
                  <a:schemeClr val="tx1"/>
                </a:solidFill>
              </a:rPr>
              <a:t>)</a:t>
            </a:r>
            <a:r>
              <a:rPr lang="en-US" sz="3200" dirty="0">
                <a:solidFill>
                  <a:schemeClr val="accent5"/>
                </a:solidFill>
              </a:rPr>
              <a:t> task</a:t>
            </a:r>
            <a:r>
              <a:rPr lang="en-US" sz="3200" dirty="0"/>
              <a:t>.  You plan to use human participants both for subjective evaluation and, possibly, </a:t>
            </a:r>
            <a:r>
              <a:rPr lang="en-US" sz="3200" dirty="0">
                <a:solidFill>
                  <a:schemeClr val="tx1"/>
                </a:solidFill>
              </a:rPr>
              <a:t>human feedback to refine model.</a:t>
            </a:r>
          </a:p>
        </p:txBody>
      </p:sp>
      <p:sp>
        <p:nvSpPr>
          <p:cNvPr id="3" name="Rectangle 2">
            <a:extLst>
              <a:ext uri="{FF2B5EF4-FFF2-40B4-BE49-F238E27FC236}">
                <a16:creationId xmlns:a16="http://schemas.microsoft.com/office/drawing/2014/main" id="{6BD9EDB2-42D5-BA43-3B3B-7FBF459DCF0B}"/>
              </a:ext>
            </a:extLst>
          </p:cNvPr>
          <p:cNvSpPr/>
          <p:nvPr/>
        </p:nvSpPr>
        <p:spPr>
          <a:xfrm>
            <a:off x="5078186" y="485678"/>
            <a:ext cx="6315237" cy="853265"/>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spcBef>
                <a:spcPts val="1000"/>
              </a:spcBef>
              <a:spcAft>
                <a:spcPts val="0"/>
              </a:spcAft>
              <a:buNone/>
            </a:pPr>
            <a:r>
              <a:rPr lang="en-US" sz="2800" dirty="0">
                <a:solidFill>
                  <a:schemeClr val="bg1"/>
                </a:solidFill>
              </a:rPr>
              <a:t>SCENARIO 2: </a:t>
            </a:r>
            <a:r>
              <a:rPr lang="en-US" sz="2800" dirty="0">
                <a:solidFill>
                  <a:schemeClr val="bg1"/>
                </a:solidFill>
                <a:latin typeface="+mj-lt"/>
              </a:rPr>
              <a:t>Music Emotion Recognition</a:t>
            </a:r>
            <a:endParaRPr lang="en-US" sz="2800" dirty="0">
              <a:solidFill>
                <a:schemeClr val="bg1"/>
              </a:solidFill>
            </a:endParaRPr>
          </a:p>
        </p:txBody>
      </p:sp>
    </p:spTree>
    <p:extLst>
      <p:ext uri="{BB962C8B-B14F-4D97-AF65-F5344CB8AC3E}">
        <p14:creationId xmlns:p14="http://schemas.microsoft.com/office/powerpoint/2010/main" val="2870478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D9820A-422A-9659-EBD8-16537B5992B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ED5AA7-881D-D16C-DE8D-3D089CB10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BF30E7-6E7A-8451-9292-6BF401754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99974-517F-24BF-0450-9BAAE2FE90CF}"/>
              </a:ext>
            </a:extLst>
          </p:cNvPr>
          <p:cNvSpPr>
            <a:spLocks noGrp="1"/>
          </p:cNvSpPr>
          <p:nvPr>
            <p:ph type="title"/>
          </p:nvPr>
        </p:nvSpPr>
        <p:spPr>
          <a:xfrm>
            <a:off x="959157" y="1113764"/>
            <a:ext cx="3449557" cy="4624327"/>
          </a:xfrm>
        </p:spPr>
        <p:txBody>
          <a:bodyPr anchor="ctr">
            <a:normAutofit/>
          </a:bodyPr>
          <a:lstStyle/>
          <a:p>
            <a:r>
              <a:rPr lang="en-US" sz="3200" dirty="0">
                <a:solidFill>
                  <a:srgbClr val="FFFFFF"/>
                </a:solidFill>
              </a:rPr>
              <a:t>WHAT YOU WILL LEARN IN THIS TUTORIAL</a:t>
            </a:r>
          </a:p>
        </p:txBody>
      </p:sp>
      <p:sp>
        <p:nvSpPr>
          <p:cNvPr id="4" name="Google Shape;102;p15">
            <a:extLst>
              <a:ext uri="{FF2B5EF4-FFF2-40B4-BE49-F238E27FC236}">
                <a16:creationId xmlns:a16="http://schemas.microsoft.com/office/drawing/2014/main" id="{87F53DCD-9078-733B-81B0-37F856A8C32C}"/>
              </a:ext>
            </a:extLst>
          </p:cNvPr>
          <p:cNvSpPr txBox="1">
            <a:spLocks noGrp="1"/>
          </p:cNvSpPr>
          <p:nvPr>
            <p:ph idx="1"/>
          </p:nvPr>
        </p:nvSpPr>
        <p:spPr>
          <a:xfrm>
            <a:off x="5156199" y="485678"/>
            <a:ext cx="6545219" cy="6372322"/>
          </a:xfrm>
          <a:prstGeom prst="rect">
            <a:avLst/>
          </a:prstGeom>
        </p:spPr>
        <p:txBody>
          <a:bodyPr spcFirstLastPara="1" wrap="square" lIns="91425" tIns="45700" rIns="91425" bIns="45700" anchor="t" anchorCtr="0">
            <a:normAutofit/>
          </a:bodyPr>
          <a:lstStyle/>
          <a:p>
            <a:pPr>
              <a:lnSpc>
                <a:spcPct val="115000"/>
              </a:lnSpc>
              <a:spcBef>
                <a:spcPts val="1000"/>
              </a:spcBef>
              <a:spcAft>
                <a:spcPts val="0"/>
              </a:spcAft>
            </a:pPr>
            <a:r>
              <a:rPr lang="en-CA" sz="2700" dirty="0"/>
              <a:t>Common pitfalls and considerations in designing User Studies and Human Subjects research</a:t>
            </a:r>
          </a:p>
          <a:p>
            <a:pPr>
              <a:lnSpc>
                <a:spcPct val="115000"/>
              </a:lnSpc>
              <a:spcBef>
                <a:spcPts val="1000"/>
              </a:spcBef>
              <a:spcAft>
                <a:spcPts val="0"/>
              </a:spcAft>
            </a:pPr>
            <a:r>
              <a:rPr lang="en-CA" sz="2700" dirty="0"/>
              <a:t>Critical examination of experimental design to maximize results potential</a:t>
            </a:r>
          </a:p>
          <a:p>
            <a:pPr>
              <a:lnSpc>
                <a:spcPct val="115000"/>
              </a:lnSpc>
              <a:spcBef>
                <a:spcPts val="1000"/>
              </a:spcBef>
              <a:spcAft>
                <a:spcPts val="0"/>
              </a:spcAft>
            </a:pPr>
            <a:r>
              <a:rPr lang="en-CA" sz="2700" dirty="0"/>
              <a:t>Intro/overview of statistical techniques and evaluation</a:t>
            </a:r>
          </a:p>
          <a:p>
            <a:pPr>
              <a:lnSpc>
                <a:spcPct val="115000"/>
              </a:lnSpc>
              <a:spcBef>
                <a:spcPts val="1000"/>
              </a:spcBef>
              <a:spcAft>
                <a:spcPts val="0"/>
              </a:spcAft>
            </a:pPr>
            <a:r>
              <a:rPr lang="en-CA" sz="2700" dirty="0"/>
              <a:t>Dealing with human subjectivity (ignoring it doesn’t make it go away!)</a:t>
            </a:r>
          </a:p>
          <a:p>
            <a:pPr>
              <a:lnSpc>
                <a:spcPct val="115000"/>
              </a:lnSpc>
              <a:spcBef>
                <a:spcPts val="1000"/>
              </a:spcBef>
              <a:spcAft>
                <a:spcPts val="0"/>
              </a:spcAft>
            </a:pPr>
            <a:r>
              <a:rPr lang="en-CA" sz="2700" dirty="0"/>
              <a:t>Standards for methods, reporting and publishing</a:t>
            </a:r>
            <a:endParaRPr sz="2700" dirty="0"/>
          </a:p>
        </p:txBody>
      </p:sp>
    </p:spTree>
    <p:extLst>
      <p:ext uri="{BB962C8B-B14F-4D97-AF65-F5344CB8AC3E}">
        <p14:creationId xmlns:p14="http://schemas.microsoft.com/office/powerpoint/2010/main" val="30731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13033</TotalTime>
  <Words>4969</Words>
  <Application>Microsoft Macintosh PowerPoint</Application>
  <PresentationFormat>Widescreen</PresentationFormat>
  <Paragraphs>562</Paragraphs>
  <Slides>58</Slides>
  <Notes>45</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Arial</vt:lpstr>
      <vt:lpstr>Brill Bold</vt:lpstr>
      <vt:lpstr>Brill Bold Italic</vt:lpstr>
      <vt:lpstr>Brill Italic</vt:lpstr>
      <vt:lpstr>Calibri</vt:lpstr>
      <vt:lpstr>Century Gothic</vt:lpstr>
      <vt:lpstr>Consolas</vt:lpstr>
      <vt:lpstr>Gill Sans MT</vt:lpstr>
      <vt:lpstr>Gilroy</vt:lpstr>
      <vt:lpstr>Roboto</vt:lpstr>
      <vt:lpstr>verdana</vt:lpstr>
      <vt:lpstr>Wingdings 2</vt:lpstr>
      <vt:lpstr>Dividend</vt:lpstr>
      <vt:lpstr>HUMANs at the center of mir:</vt:lpstr>
      <vt:lpstr>HUMANs at the center of mir:</vt:lpstr>
      <vt:lpstr>Tutorial outline</vt:lpstr>
      <vt:lpstr>WHO ARE WE?</vt:lpstr>
      <vt:lpstr>introduction</vt:lpstr>
      <vt:lpstr>USE CASES in MIR </vt:lpstr>
      <vt:lpstr>introduction</vt:lpstr>
      <vt:lpstr>introduction</vt:lpstr>
      <vt:lpstr>WHAT YOU WILL LEARN IN THIS TUTORIAL</vt:lpstr>
      <vt:lpstr>PART 1:  EXPERIMENTAL DESIGN</vt:lpstr>
      <vt:lpstr>Part 1 Outline</vt:lpstr>
      <vt:lpstr>Designing your experiment</vt:lpstr>
      <vt:lpstr>Designing your experiment</vt:lpstr>
      <vt:lpstr>Variables </vt:lpstr>
      <vt:lpstr>Manipulation &amp; Causation</vt:lpstr>
      <vt:lpstr>Examples: </vt:lpstr>
      <vt:lpstr>Examples: </vt:lpstr>
      <vt:lpstr>Conditions, Controls, Covariates </vt:lpstr>
      <vt:lpstr>Conditions, Controls, Covariates </vt:lpstr>
      <vt:lpstr>Conditions, Controls, Covariates </vt:lpstr>
      <vt:lpstr>Conditions, Controls, Covariates </vt:lpstr>
      <vt:lpstr>Conditions, Controls, Covariates </vt:lpstr>
      <vt:lpstr>Conditions, Controls, Covariates </vt:lpstr>
      <vt:lpstr>RANDOMIZATION</vt:lpstr>
      <vt:lpstr>What Are we Measuring?</vt:lpstr>
      <vt:lpstr>What Are we Measuring?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we Measuring?</vt:lpstr>
      <vt:lpstr>Factors influencing responses</vt:lpstr>
      <vt:lpstr>Reliability</vt:lpstr>
      <vt:lpstr>Reliability</vt:lpstr>
      <vt:lpstr>Reliability</vt:lpstr>
      <vt:lpstr>Reliability</vt:lpstr>
      <vt:lpstr>Validity</vt:lpstr>
      <vt:lpstr>Validity</vt:lpstr>
      <vt:lpstr>Validity</vt:lpstr>
      <vt:lpstr>Validity</vt:lpstr>
      <vt:lpstr>Operationalization</vt:lpstr>
      <vt:lpstr>Operationalization</vt:lpstr>
      <vt:lpstr>Demand characteristics</vt:lpstr>
      <vt:lpstr>Types of Demand characteristics</vt:lpstr>
      <vt:lpstr>Minimizing Demand characteristics</vt:lpstr>
      <vt:lpstr>Sampling</vt:lpstr>
      <vt:lpstr>Sampling</vt:lpstr>
      <vt:lpstr>PowerPoint Presentation</vt:lpstr>
      <vt:lpstr>PowerPoint Presentation</vt:lpstr>
      <vt:lpstr>Post-stratification</vt:lpstr>
      <vt:lpstr>Questions to Ask Yourself</vt:lpstr>
      <vt:lpstr>Missing Data Can Cause Bias</vt:lpstr>
      <vt:lpstr>How Many Participants?</vt:lpstr>
      <vt:lpstr>How To Recruit</vt:lpstr>
      <vt:lpstr>Strata to Consider and Balance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Arthur, Claire</dc:creator>
  <cp:lastModifiedBy>Arthur, Claire</cp:lastModifiedBy>
  <cp:revision>1</cp:revision>
  <dcterms:created xsi:type="dcterms:W3CDTF">2024-11-01T17:47:11Z</dcterms:created>
  <dcterms:modified xsi:type="dcterms:W3CDTF">2024-11-10T19:00:30Z</dcterms:modified>
</cp:coreProperties>
</file>